
<file path=[Content_Types].xml><?xml version="1.0" encoding="utf-8"?>
<Types xmlns="http://schemas.openxmlformats.org/package/2006/content-types">
  <Default Extension="glb" ContentType="model/gltf.binary"/>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7"/>
  </p:notesMasterIdLst>
  <p:sldIdLst>
    <p:sldId id="256" r:id="rId2"/>
    <p:sldId id="581" r:id="rId3"/>
    <p:sldId id="583" r:id="rId4"/>
    <p:sldId id="584" r:id="rId5"/>
    <p:sldId id="545" r:id="rId6"/>
    <p:sldId id="510" r:id="rId7"/>
    <p:sldId id="530" r:id="rId8"/>
    <p:sldId id="556" r:id="rId9"/>
    <p:sldId id="574" r:id="rId10"/>
    <p:sldId id="580" r:id="rId11"/>
    <p:sldId id="555" r:id="rId12"/>
    <p:sldId id="557" r:id="rId13"/>
    <p:sldId id="577" r:id="rId14"/>
    <p:sldId id="559" r:id="rId15"/>
    <p:sldId id="551" r:id="rId16"/>
    <p:sldId id="578" r:id="rId17"/>
    <p:sldId id="575" r:id="rId18"/>
    <p:sldId id="570" r:id="rId19"/>
    <p:sldId id="566" r:id="rId20"/>
    <p:sldId id="533" r:id="rId21"/>
    <p:sldId id="396" r:id="rId22"/>
    <p:sldId id="468" r:id="rId23"/>
    <p:sldId id="498" r:id="rId24"/>
    <p:sldId id="571" r:id="rId25"/>
    <p:sldId id="485" r:id="rId26"/>
    <p:sldId id="507" r:id="rId27"/>
    <p:sldId id="476" r:id="rId28"/>
    <p:sldId id="501" r:id="rId29"/>
    <p:sldId id="576" r:id="rId30"/>
    <p:sldId id="487" r:id="rId31"/>
    <p:sldId id="480" r:id="rId32"/>
    <p:sldId id="568" r:id="rId33"/>
    <p:sldId id="491" r:id="rId34"/>
    <p:sldId id="504" r:id="rId35"/>
    <p:sldId id="399"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eus Venturyne Xavier Ferreira" initials="MVXF" lastIdx="1" clrIdx="0">
    <p:extLst>
      <p:ext uri="{19B8F6BF-5375-455C-9EA6-DF929625EA0E}">
        <p15:presenceInfo xmlns:p15="http://schemas.microsoft.com/office/powerpoint/2012/main" userId="850d297d4424cf0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42"/>
    <p:restoredTop sz="92348"/>
  </p:normalViewPr>
  <p:slideViewPr>
    <p:cSldViewPr snapToGrid="0" snapToObjects="1">
      <p:cViewPr varScale="1">
        <p:scale>
          <a:sx n="102" d="100"/>
          <a:sy n="102" d="100"/>
        </p:scale>
        <p:origin x="192" y="288"/>
      </p:cViewPr>
      <p:guideLst/>
    </p:cSldViewPr>
  </p:slideViewPr>
  <p:notesTextViewPr>
    <p:cViewPr>
      <p:scale>
        <a:sx n="85" d="100"/>
        <a:sy n="85" d="100"/>
      </p:scale>
      <p:origin x="0" y="0"/>
    </p:cViewPr>
  </p:notesTextViewPr>
  <p:sorterViewPr>
    <p:cViewPr>
      <p:scale>
        <a:sx n="100" d="100"/>
        <a:sy n="100" d="100"/>
      </p:scale>
      <p:origin x="0" y="-313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Users/matheus/Dropbox%20(Personal)/Research/mev/table.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Cumulative Extracted MEV - Gross Profit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Sheet1!$B$1</c:f>
              <c:strCache>
                <c:ptCount val="1"/>
                <c:pt idx="0">
                  <c:v>Public MEV (Millions USD)</c:v>
                </c:pt>
              </c:strCache>
            </c:strRef>
          </c:tx>
          <c:spPr>
            <a:solidFill>
              <a:schemeClr val="accent1"/>
            </a:solidFill>
            <a:ln>
              <a:noFill/>
            </a:ln>
            <a:effectLst/>
          </c:spPr>
          <c:cat>
            <c:numRef>
              <c:f>Sheet1!$A$2:$A$27</c:f>
              <c:numCache>
                <c:formatCode>d\-mmm\-yy</c:formatCode>
                <c:ptCount val="26"/>
                <c:pt idx="0">
                  <c:v>43831</c:v>
                </c:pt>
                <c:pt idx="1">
                  <c:v>43891</c:v>
                </c:pt>
                <c:pt idx="2">
                  <c:v>43922</c:v>
                </c:pt>
                <c:pt idx="3">
                  <c:v>43983</c:v>
                </c:pt>
                <c:pt idx="4">
                  <c:v>44013</c:v>
                </c:pt>
                <c:pt idx="5">
                  <c:v>44075</c:v>
                </c:pt>
                <c:pt idx="6">
                  <c:v>44105</c:v>
                </c:pt>
                <c:pt idx="7">
                  <c:v>44166</c:v>
                </c:pt>
                <c:pt idx="8">
                  <c:v>44197</c:v>
                </c:pt>
                <c:pt idx="9">
                  <c:v>44256</c:v>
                </c:pt>
                <c:pt idx="10">
                  <c:v>44287</c:v>
                </c:pt>
                <c:pt idx="11">
                  <c:v>44348</c:v>
                </c:pt>
                <c:pt idx="12">
                  <c:v>44378</c:v>
                </c:pt>
                <c:pt idx="13">
                  <c:v>44440</c:v>
                </c:pt>
                <c:pt idx="14">
                  <c:v>44470</c:v>
                </c:pt>
                <c:pt idx="15">
                  <c:v>44562</c:v>
                </c:pt>
                <c:pt idx="16">
                  <c:v>44621</c:v>
                </c:pt>
                <c:pt idx="17">
                  <c:v>44652</c:v>
                </c:pt>
                <c:pt idx="18">
                  <c:v>44713</c:v>
                </c:pt>
                <c:pt idx="19">
                  <c:v>44743</c:v>
                </c:pt>
                <c:pt idx="20">
                  <c:v>44805</c:v>
                </c:pt>
                <c:pt idx="21">
                  <c:v>44835</c:v>
                </c:pt>
                <c:pt idx="22">
                  <c:v>44866</c:v>
                </c:pt>
                <c:pt idx="23">
                  <c:v>44896</c:v>
                </c:pt>
                <c:pt idx="24">
                  <c:v>44927</c:v>
                </c:pt>
                <c:pt idx="25">
                  <c:v>44958</c:v>
                </c:pt>
              </c:numCache>
            </c:numRef>
          </c:cat>
          <c:val>
            <c:numRef>
              <c:f>Sheet1!$B$2:$B$27</c:f>
              <c:numCache>
                <c:formatCode>General</c:formatCode>
                <c:ptCount val="26"/>
                <c:pt idx="0">
                  <c:v>0</c:v>
                </c:pt>
                <c:pt idx="1">
                  <c:v>0.03</c:v>
                </c:pt>
                <c:pt idx="2">
                  <c:v>3.42</c:v>
                </c:pt>
                <c:pt idx="3">
                  <c:v>3.54</c:v>
                </c:pt>
                <c:pt idx="4">
                  <c:v>4.3499999999999996</c:v>
                </c:pt>
                <c:pt idx="5">
                  <c:v>18.079999999999998</c:v>
                </c:pt>
                <c:pt idx="6">
                  <c:v>44.99</c:v>
                </c:pt>
                <c:pt idx="7">
                  <c:v>68.760000000000005</c:v>
                </c:pt>
                <c:pt idx="8">
                  <c:v>83.74</c:v>
                </c:pt>
                <c:pt idx="9">
                  <c:v>151.91999999999999</c:v>
                </c:pt>
                <c:pt idx="10">
                  <c:v>194.42</c:v>
                </c:pt>
                <c:pt idx="11">
                  <c:v>328.14</c:v>
                </c:pt>
                <c:pt idx="12">
                  <c:v>354.59</c:v>
                </c:pt>
                <c:pt idx="13">
                  <c:v>379.83</c:v>
                </c:pt>
                <c:pt idx="14">
                  <c:v>418.61</c:v>
                </c:pt>
                <c:pt idx="15">
                  <c:v>557.04999999999995</c:v>
                </c:pt>
                <c:pt idx="16">
                  <c:v>593.04999999999995</c:v>
                </c:pt>
                <c:pt idx="17">
                  <c:v>607.59</c:v>
                </c:pt>
                <c:pt idx="18">
                  <c:v>633.54</c:v>
                </c:pt>
                <c:pt idx="19">
                  <c:v>663.86</c:v>
                </c:pt>
                <c:pt idx="20">
                  <c:v>673.49</c:v>
                </c:pt>
                <c:pt idx="21">
                  <c:v>676.98</c:v>
                </c:pt>
                <c:pt idx="22">
                  <c:v>684.2</c:v>
                </c:pt>
                <c:pt idx="23">
                  <c:v>687.16</c:v>
                </c:pt>
                <c:pt idx="24">
                  <c:v>687.16</c:v>
                </c:pt>
                <c:pt idx="25">
                  <c:v>689.73</c:v>
                </c:pt>
              </c:numCache>
            </c:numRef>
          </c:val>
          <c:extLst>
            <c:ext xmlns:c16="http://schemas.microsoft.com/office/drawing/2014/chart" uri="{C3380CC4-5D6E-409C-BE32-E72D297353CC}">
              <c16:uniqueId val="{00000000-3663-B94C-B2A7-DB47694A0CEA}"/>
            </c:ext>
          </c:extLst>
        </c:ser>
        <c:ser>
          <c:idx val="3"/>
          <c:order val="1"/>
          <c:tx>
            <c:strRef>
              <c:f>Sheet1!$E$1</c:f>
              <c:strCache>
                <c:ptCount val="1"/>
                <c:pt idx="0">
                  <c:v>Auctioned MEV (Millions USD)</c:v>
                </c:pt>
              </c:strCache>
            </c:strRef>
          </c:tx>
          <c:spPr>
            <a:solidFill>
              <a:schemeClr val="accent4"/>
            </a:solidFill>
            <a:ln>
              <a:noFill/>
            </a:ln>
            <a:effectLst/>
          </c:spPr>
          <c:cat>
            <c:numRef>
              <c:f>Sheet1!$A$2:$A$27</c:f>
              <c:numCache>
                <c:formatCode>d\-mmm\-yy</c:formatCode>
                <c:ptCount val="26"/>
                <c:pt idx="0">
                  <c:v>43831</c:v>
                </c:pt>
                <c:pt idx="1">
                  <c:v>43891</c:v>
                </c:pt>
                <c:pt idx="2">
                  <c:v>43922</c:v>
                </c:pt>
                <c:pt idx="3">
                  <c:v>43983</c:v>
                </c:pt>
                <c:pt idx="4">
                  <c:v>44013</c:v>
                </c:pt>
                <c:pt idx="5">
                  <c:v>44075</c:v>
                </c:pt>
                <c:pt idx="6">
                  <c:v>44105</c:v>
                </c:pt>
                <c:pt idx="7">
                  <c:v>44166</c:v>
                </c:pt>
                <c:pt idx="8">
                  <c:v>44197</c:v>
                </c:pt>
                <c:pt idx="9">
                  <c:v>44256</c:v>
                </c:pt>
                <c:pt idx="10">
                  <c:v>44287</c:v>
                </c:pt>
                <c:pt idx="11">
                  <c:v>44348</c:v>
                </c:pt>
                <c:pt idx="12">
                  <c:v>44378</c:v>
                </c:pt>
                <c:pt idx="13">
                  <c:v>44440</c:v>
                </c:pt>
                <c:pt idx="14">
                  <c:v>44470</c:v>
                </c:pt>
                <c:pt idx="15">
                  <c:v>44562</c:v>
                </c:pt>
                <c:pt idx="16">
                  <c:v>44621</c:v>
                </c:pt>
                <c:pt idx="17">
                  <c:v>44652</c:v>
                </c:pt>
                <c:pt idx="18">
                  <c:v>44713</c:v>
                </c:pt>
                <c:pt idx="19">
                  <c:v>44743</c:v>
                </c:pt>
                <c:pt idx="20">
                  <c:v>44805</c:v>
                </c:pt>
                <c:pt idx="21">
                  <c:v>44835</c:v>
                </c:pt>
                <c:pt idx="22">
                  <c:v>44866</c:v>
                </c:pt>
                <c:pt idx="23">
                  <c:v>44896</c:v>
                </c:pt>
                <c:pt idx="24">
                  <c:v>44927</c:v>
                </c:pt>
                <c:pt idx="25">
                  <c:v>44958</c:v>
                </c:pt>
              </c:numCache>
            </c:numRef>
          </c:cat>
          <c:val>
            <c:numRef>
              <c:f>Sheet1!$E$2:$E$27</c:f>
              <c:numCache>
                <c:formatCode>General</c:formatCode>
                <c:ptCount val="2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9.3732799999999994</c:v>
                </c:pt>
                <c:pt idx="22">
                  <c:v>36.823599999999999</c:v>
                </c:pt>
                <c:pt idx="23">
                  <c:v>80.342399999999998</c:v>
                </c:pt>
                <c:pt idx="24">
                  <c:v>92.058999999999997</c:v>
                </c:pt>
                <c:pt idx="25">
                  <c:v>118.8398</c:v>
                </c:pt>
              </c:numCache>
            </c:numRef>
          </c:val>
          <c:extLst>
            <c:ext xmlns:c16="http://schemas.microsoft.com/office/drawing/2014/chart" uri="{C3380CC4-5D6E-409C-BE32-E72D297353CC}">
              <c16:uniqueId val="{00000001-3663-B94C-B2A7-DB47694A0CEA}"/>
            </c:ext>
          </c:extLst>
        </c:ser>
        <c:dLbls>
          <c:showLegendKey val="0"/>
          <c:showVal val="0"/>
          <c:showCatName val="0"/>
          <c:showSerName val="0"/>
          <c:showPercent val="0"/>
          <c:showBubbleSize val="0"/>
        </c:dLbls>
        <c:axId val="637351184"/>
        <c:axId val="202541696"/>
      </c:areaChart>
      <c:dateAx>
        <c:axId val="637351184"/>
        <c:scaling>
          <c:orientation val="minMax"/>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2541696"/>
        <c:crosses val="autoZero"/>
        <c:auto val="1"/>
        <c:lblOffset val="100"/>
        <c:baseTimeUnit val="months"/>
      </c:dateAx>
      <c:valAx>
        <c:axId val="202541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735118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0.54684</cdr:x>
      <cdr:y>0.01873</cdr:y>
    </cdr:from>
    <cdr:to>
      <cdr:x>0.67957</cdr:x>
      <cdr:y>0.07958</cdr:y>
    </cdr:to>
    <cdr:sp macro="" textlink="">
      <cdr:nvSpPr>
        <cdr:cNvPr id="2" name="Rectangle 1">
          <a:extLst xmlns:a="http://schemas.openxmlformats.org/drawingml/2006/main">
            <a:ext uri="{FF2B5EF4-FFF2-40B4-BE49-F238E27FC236}">
              <a16:creationId xmlns:a16="http://schemas.microsoft.com/office/drawing/2014/main" id="{9466EAB7-7DC2-C94A-BCFF-3439059E8E19}"/>
            </a:ext>
          </a:extLst>
        </cdr:cNvPr>
        <cdr:cNvSpPr/>
      </cdr:nvSpPr>
      <cdr:spPr>
        <a:xfrm xmlns:a="http://schemas.openxmlformats.org/drawingml/2006/main">
          <a:off x="5750350" y="81516"/>
          <a:ext cx="1395724" cy="264752"/>
        </a:xfrm>
        <a:prstGeom xmlns:a="http://schemas.openxmlformats.org/drawingml/2006/main" prst="rect">
          <a:avLst/>
        </a:prstGeom>
        <a:solidFill xmlns:a="http://schemas.openxmlformats.org/drawingml/2006/main">
          <a:schemeClr val="bg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8344F-FA9D-0543-BA3A-A2A526DA96DF}" type="datetimeFigureOut">
              <a:rPr lang="en-US" smtClean="0"/>
              <a:t>10/3/23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0291C-CA1B-EB43-AFD6-6B366D36FAFC}" type="slidenum">
              <a:rPr lang="en-US" smtClean="0"/>
              <a:t>‹#›</a:t>
            </a:fld>
            <a:endParaRPr lang="en-US"/>
          </a:p>
        </p:txBody>
      </p:sp>
    </p:spTree>
    <p:extLst>
      <p:ext uri="{BB962C8B-B14F-4D97-AF65-F5344CB8AC3E}">
        <p14:creationId xmlns:p14="http://schemas.microsoft.com/office/powerpoint/2010/main" val="2113304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xplore.flashbots.net/data-metric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1</a:t>
            </a:fld>
            <a:endParaRPr lang="en-US"/>
          </a:p>
        </p:txBody>
      </p:sp>
    </p:spTree>
    <p:extLst>
      <p:ext uri="{BB962C8B-B14F-4D97-AF65-F5344CB8AC3E}">
        <p14:creationId xmlns:p14="http://schemas.microsoft.com/office/powerpoint/2010/main" val="733367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$1M/day ; and so about 0.1% of volume</a:t>
            </a:r>
            <a:br>
              <a:rPr lang="en-US" dirty="0"/>
            </a:br>
            <a:r>
              <a:rPr lang="en-US" dirty="0"/>
              <a:t>Auction bids reflect around 1/3 of value of MEV , only 3-4 relays bidding</a:t>
            </a:r>
          </a:p>
          <a:p>
            <a:endParaRPr lang="en-US" dirty="0"/>
          </a:p>
          <a:p>
            <a:r>
              <a:rPr lang="en-US" dirty="0" err="1"/>
              <a:t>Flashbots</a:t>
            </a:r>
            <a:r>
              <a:rPr lang="en-US" dirty="0"/>
              <a:t> Seeks to Raise $50M at $1B Valuation: Report</a:t>
            </a:r>
            <a:br>
              <a:rPr lang="en-US" dirty="0"/>
            </a:br>
            <a:r>
              <a:rPr lang="en-US" dirty="0"/>
              <a:t> Public MEV was the MEV they counted before </a:t>
            </a:r>
            <a:r>
              <a:rPr lang="en-US" dirty="0" err="1"/>
              <a:t>PoS</a:t>
            </a:r>
            <a:r>
              <a:rPr lang="en-US" dirty="0"/>
              <a:t> (https://</a:t>
            </a:r>
            <a:r>
              <a:rPr lang="en-US" dirty="0" err="1"/>
              <a:t>transparency.flashbots.net</a:t>
            </a:r>
            <a:r>
              <a:rPr lang="en-US" dirty="0"/>
              <a:t>/) and Auction MEV is the revenue from the </a:t>
            </a:r>
            <a:r>
              <a:rPr lang="en-US" dirty="0" err="1"/>
              <a:t>PoS</a:t>
            </a:r>
            <a:r>
              <a:rPr lang="en-US" dirty="0"/>
              <a:t> auction</a:t>
            </a:r>
            <a:br>
              <a:rPr lang="en-US" dirty="0"/>
            </a:br>
            <a:br>
              <a:rPr lang="en-US" dirty="0"/>
            </a:br>
            <a:r>
              <a:rPr lang="en-US" dirty="0"/>
              <a:t>Maybe we should just call </a:t>
            </a:r>
            <a:r>
              <a:rPr lang="en-US" dirty="0" err="1"/>
              <a:t>PoW</a:t>
            </a:r>
            <a:r>
              <a:rPr lang="en-US" dirty="0"/>
              <a:t> vs </a:t>
            </a:r>
            <a:r>
              <a:rPr lang="en-US" dirty="0" err="1"/>
              <a:t>PoS</a:t>
            </a:r>
            <a:r>
              <a:rPr lang="en-US" dirty="0"/>
              <a:t> MEV</a:t>
            </a:r>
          </a:p>
          <a:p>
            <a:r>
              <a:rPr lang="en-US" b="0" i="0" dirty="0">
                <a:solidFill>
                  <a:srgbClr val="1D1C1D"/>
                </a:solidFill>
                <a:effectLst/>
                <a:latin typeface="Slack-Lato"/>
              </a:rPr>
              <a:t>The </a:t>
            </a:r>
            <a:r>
              <a:rPr lang="en-US" b="0" i="0" dirty="0" err="1">
                <a:solidFill>
                  <a:srgbClr val="1D1C1D"/>
                </a:solidFill>
                <a:effectLst/>
                <a:latin typeface="Slack-Lato"/>
              </a:rPr>
              <a:t>PoW</a:t>
            </a:r>
            <a:r>
              <a:rPr lang="en-US" b="0" i="0" dirty="0">
                <a:solidFill>
                  <a:srgbClr val="1D1C1D"/>
                </a:solidFill>
                <a:effectLst/>
                <a:latin typeface="Slack-Lato"/>
              </a:rPr>
              <a:t> MEV they used heuristics. They discuss a bit the methodology here: </a:t>
            </a:r>
            <a:r>
              <a:rPr lang="en-US" b="0" i="0" u="none" strike="noStrike" dirty="0">
                <a:effectLst/>
                <a:latin typeface="Slack-Lato"/>
                <a:hlinkClick r:id="rId3"/>
              </a:rPr>
              <a:t>https://explore.flashbots.net/data-metrics</a:t>
            </a:r>
            <a:br>
              <a:rPr lang="en-US" b="0" i="0" u="none" strike="noStrike" dirty="0">
                <a:effectLst/>
                <a:latin typeface="Slack-Lato"/>
              </a:rPr>
            </a:br>
            <a:r>
              <a:rPr lang="en-US" b="0" i="0" u="none" strike="noStrike" dirty="0">
                <a:effectLst/>
                <a:latin typeface="Slack-Lato"/>
              </a:rPr>
              <a:t>about 20K eth a month, so around 30M USD a month</a:t>
            </a:r>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12</a:t>
            </a:fld>
            <a:endParaRPr lang="en-US"/>
          </a:p>
        </p:txBody>
      </p:sp>
    </p:spTree>
    <p:extLst>
      <p:ext uri="{BB962C8B-B14F-4D97-AF65-F5344CB8AC3E}">
        <p14:creationId xmlns:p14="http://schemas.microsoft.com/office/powerpoint/2010/main" val="4028477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a:t>
            </a:r>
            <a:r>
              <a:rPr lang="en-US" dirty="0" err="1"/>
              <a:t>PoS</a:t>
            </a:r>
            <a:r>
              <a:rPr lang="en-US" dirty="0"/>
              <a:t>, bound together by “Proposer Builder Separation (PBS)” framework</a:t>
            </a:r>
          </a:p>
          <a:p>
            <a:br>
              <a:rPr lang="en-US" dirty="0"/>
            </a:br>
            <a:br>
              <a:rPr lang="en-US" dirty="0"/>
            </a:br>
            <a:r>
              <a:rPr lang="en-US" dirty="0"/>
              <a:t> (Jan 2021+)</a:t>
            </a:r>
            <a:br>
              <a:rPr lang="en-US" dirty="0"/>
            </a:br>
            <a:r>
              <a:rPr lang="en-US" dirty="0"/>
              <a:t>Private pools</a:t>
            </a:r>
          </a:p>
          <a:p>
            <a:r>
              <a:rPr lang="en-US" dirty="0"/>
              <a:t>Mitigating this concern is that the Ethereum foundation plans to move to a Proposer Builder Separation (PBS) framework [4] in 2023-24  </a:t>
            </a:r>
            <a:br>
              <a:rPr lang="en-US" dirty="0"/>
            </a:br>
            <a:br>
              <a:rPr lang="en-US" dirty="0"/>
            </a:br>
            <a:br>
              <a:rPr lang="en-US" dirty="0"/>
            </a:br>
            <a:br>
              <a:rPr lang="en-US" dirty="0"/>
            </a:br>
            <a:br>
              <a:rPr lang="en-US" dirty="0"/>
            </a:br>
            <a:r>
              <a:rPr lang="en-US" dirty="0"/>
              <a:t>https://</a:t>
            </a:r>
            <a:r>
              <a:rPr lang="en-US" dirty="0" err="1"/>
              <a:t>techcrunch.com</a:t>
            </a:r>
            <a:r>
              <a:rPr lang="en-US" dirty="0"/>
              <a:t>/2022/10/13/uniswap-labs-raises-165-million-in-new-funding </a:t>
            </a:r>
            <a:br>
              <a:rPr lang="en-US" dirty="0"/>
            </a:br>
            <a:r>
              <a:rPr lang="en-US" dirty="0"/>
              <a:t>https://</a:t>
            </a:r>
            <a:r>
              <a:rPr lang="en-US" dirty="0" err="1"/>
              <a:t>cryptobriefing.com</a:t>
            </a:r>
            <a:r>
              <a:rPr lang="en-US" dirty="0"/>
              <a:t>/flashbots-seeks-to-raise-50m-at-1b-valuation-report/ </a:t>
            </a:r>
          </a:p>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13</a:t>
            </a:fld>
            <a:endParaRPr lang="en-US"/>
          </a:p>
        </p:txBody>
      </p:sp>
    </p:spTree>
    <p:extLst>
      <p:ext uri="{BB962C8B-B14F-4D97-AF65-F5344CB8AC3E}">
        <p14:creationId xmlns:p14="http://schemas.microsoft.com/office/powerpoint/2010/main" val="1986985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15</a:t>
            </a:fld>
            <a:endParaRPr lang="en-US"/>
          </a:p>
        </p:txBody>
      </p:sp>
    </p:spTree>
    <p:extLst>
      <p:ext uri="{BB962C8B-B14F-4D97-AF65-F5344CB8AC3E}">
        <p14:creationId xmlns:p14="http://schemas.microsoft.com/office/powerpoint/2010/main" val="4016086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Private pools</a:t>
            </a:r>
          </a:p>
          <a:p>
            <a:r>
              <a:rPr lang="en-US" dirty="0"/>
              <a:t>Mitigating this concern is that the Ethereum foundation plans to move to a Proposer Builder Separation (PBS) framework [4] in 2023-24  </a:t>
            </a:r>
          </a:p>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16</a:t>
            </a:fld>
            <a:endParaRPr lang="en-US"/>
          </a:p>
        </p:txBody>
      </p:sp>
    </p:spTree>
    <p:extLst>
      <p:ext uri="{BB962C8B-B14F-4D97-AF65-F5344CB8AC3E}">
        <p14:creationId xmlns:p14="http://schemas.microsoft.com/office/powerpoint/2010/main" val="1075932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this limitation of first-price auctions in online advertising, the internet popularized second-price auctions.</a:t>
            </a:r>
          </a:p>
        </p:txBody>
      </p:sp>
      <p:sp>
        <p:nvSpPr>
          <p:cNvPr id="4" name="Slide Number Placeholder 3"/>
          <p:cNvSpPr>
            <a:spLocks noGrp="1"/>
          </p:cNvSpPr>
          <p:nvPr>
            <p:ph type="sldNum" sz="quarter" idx="5"/>
          </p:nvPr>
        </p:nvSpPr>
        <p:spPr/>
        <p:txBody>
          <a:bodyPr/>
          <a:lstStyle/>
          <a:p>
            <a:fld id="{A440291C-CA1B-EB43-AFD6-6B366D36FAFC}" type="slidenum">
              <a:rPr lang="en-US" smtClean="0"/>
              <a:t>20</a:t>
            </a:fld>
            <a:endParaRPr lang="en-US"/>
          </a:p>
        </p:txBody>
      </p:sp>
    </p:spTree>
    <p:extLst>
      <p:ext uri="{BB962C8B-B14F-4D97-AF65-F5344CB8AC3E}">
        <p14:creationId xmlns:p14="http://schemas.microsoft.com/office/powerpoint/2010/main" val="1393732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21</a:t>
            </a:fld>
            <a:endParaRPr lang="en-US"/>
          </a:p>
        </p:txBody>
      </p:sp>
    </p:spTree>
    <p:extLst>
      <p:ext uri="{BB962C8B-B14F-4D97-AF65-F5344CB8AC3E}">
        <p14:creationId xmlns:p14="http://schemas.microsoft.com/office/powerpoint/2010/main" val="3510785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22</a:t>
            </a:fld>
            <a:endParaRPr lang="en-US"/>
          </a:p>
        </p:txBody>
      </p:sp>
    </p:spTree>
    <p:extLst>
      <p:ext uri="{BB962C8B-B14F-4D97-AF65-F5344CB8AC3E}">
        <p14:creationId xmlns:p14="http://schemas.microsoft.com/office/powerpoint/2010/main" val="2534706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27</a:t>
            </a:fld>
            <a:endParaRPr lang="en-US"/>
          </a:p>
        </p:txBody>
      </p:sp>
    </p:spTree>
    <p:extLst>
      <p:ext uri="{BB962C8B-B14F-4D97-AF65-F5344CB8AC3E}">
        <p14:creationId xmlns:p14="http://schemas.microsoft.com/office/powerpoint/2010/main" val="1146096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28</a:t>
            </a:fld>
            <a:endParaRPr lang="en-US"/>
          </a:p>
        </p:txBody>
      </p:sp>
    </p:spTree>
    <p:extLst>
      <p:ext uri="{BB962C8B-B14F-4D97-AF65-F5344CB8AC3E}">
        <p14:creationId xmlns:p14="http://schemas.microsoft.com/office/powerpoint/2010/main" val="2429712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29</a:t>
            </a:fld>
            <a:endParaRPr lang="en-US"/>
          </a:p>
        </p:txBody>
      </p:sp>
    </p:spTree>
    <p:extLst>
      <p:ext uri="{BB962C8B-B14F-4D97-AF65-F5344CB8AC3E}">
        <p14:creationId xmlns:p14="http://schemas.microsoft.com/office/powerpoint/2010/main" val="2090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2</a:t>
            </a:fld>
            <a:endParaRPr lang="en-US"/>
          </a:p>
        </p:txBody>
      </p:sp>
    </p:spTree>
    <p:extLst>
      <p:ext uri="{BB962C8B-B14F-4D97-AF65-F5344CB8AC3E}">
        <p14:creationId xmlns:p14="http://schemas.microsoft.com/office/powerpoint/2010/main" val="41013134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31</a:t>
            </a:fld>
            <a:endParaRPr lang="en-US"/>
          </a:p>
        </p:txBody>
      </p:sp>
    </p:spTree>
    <p:extLst>
      <p:ext uri="{BB962C8B-B14F-4D97-AF65-F5344CB8AC3E}">
        <p14:creationId xmlns:p14="http://schemas.microsoft.com/office/powerpoint/2010/main" val="1823002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a:t>
            </a:r>
            <a:br>
              <a:rPr lang="en-US" dirty="0"/>
            </a:br>
            <a:r>
              <a:rPr lang="en-US" dirty="0"/>
              <a:t>Tail</a:t>
            </a:r>
          </a:p>
        </p:txBody>
      </p:sp>
      <p:sp>
        <p:nvSpPr>
          <p:cNvPr id="4" name="Slide Number Placeholder 3"/>
          <p:cNvSpPr>
            <a:spLocks noGrp="1"/>
          </p:cNvSpPr>
          <p:nvPr>
            <p:ph type="sldNum" sz="quarter" idx="5"/>
          </p:nvPr>
        </p:nvSpPr>
        <p:spPr/>
        <p:txBody>
          <a:bodyPr/>
          <a:lstStyle/>
          <a:p>
            <a:fld id="{A440291C-CA1B-EB43-AFD6-6B366D36FAFC}" type="slidenum">
              <a:rPr lang="en-US" smtClean="0"/>
              <a:t>32</a:t>
            </a:fld>
            <a:endParaRPr lang="en-US"/>
          </a:p>
        </p:txBody>
      </p:sp>
    </p:spTree>
    <p:extLst>
      <p:ext uri="{BB962C8B-B14F-4D97-AF65-F5344CB8AC3E}">
        <p14:creationId xmlns:p14="http://schemas.microsoft.com/office/powerpoint/2010/main" val="1472671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33</a:t>
            </a:fld>
            <a:endParaRPr lang="en-US"/>
          </a:p>
        </p:txBody>
      </p:sp>
    </p:spTree>
    <p:extLst>
      <p:ext uri="{BB962C8B-B14F-4D97-AF65-F5344CB8AC3E}">
        <p14:creationId xmlns:p14="http://schemas.microsoft.com/office/powerpoint/2010/main" val="817222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34</a:t>
            </a:fld>
            <a:endParaRPr lang="en-US"/>
          </a:p>
        </p:txBody>
      </p:sp>
    </p:spTree>
    <p:extLst>
      <p:ext uri="{BB962C8B-B14F-4D97-AF65-F5344CB8AC3E}">
        <p14:creationId xmlns:p14="http://schemas.microsoft.com/office/powerpoint/2010/main" val="1944064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35</a:t>
            </a:fld>
            <a:endParaRPr lang="en-US"/>
          </a:p>
        </p:txBody>
      </p:sp>
    </p:spTree>
    <p:extLst>
      <p:ext uri="{BB962C8B-B14F-4D97-AF65-F5344CB8AC3E}">
        <p14:creationId xmlns:p14="http://schemas.microsoft.com/office/powerpoint/2010/main" val="1500764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3</a:t>
            </a:fld>
            <a:endParaRPr lang="en-US"/>
          </a:p>
        </p:txBody>
      </p:sp>
    </p:spTree>
    <p:extLst>
      <p:ext uri="{BB962C8B-B14F-4D97-AF65-F5344CB8AC3E}">
        <p14:creationId xmlns:p14="http://schemas.microsoft.com/office/powerpoint/2010/main" val="3886199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4</a:t>
            </a:fld>
            <a:endParaRPr lang="en-US"/>
          </a:p>
        </p:txBody>
      </p:sp>
    </p:spTree>
    <p:extLst>
      <p:ext uri="{BB962C8B-B14F-4D97-AF65-F5344CB8AC3E}">
        <p14:creationId xmlns:p14="http://schemas.microsoft.com/office/powerpoint/2010/main" val="639691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c.f., Nasdaq ~$90B day, NYSE ~$50B/day;  IEX ~ $15B/day</a:t>
            </a:r>
            <a:br>
              <a:rPr lang="en-US" dirty="0"/>
            </a:br>
            <a:r>
              <a:rPr lang="en-US" dirty="0"/>
              <a:t>Sometimes also called maximal extractable value </a:t>
            </a:r>
          </a:p>
          <a:p>
            <a:br>
              <a:rPr lang="en-US" dirty="0"/>
            </a:br>
            <a:br>
              <a:rPr lang="en-US" dirty="0"/>
            </a:br>
            <a:r>
              <a:rPr lang="en-US" dirty="0"/>
              <a:t>Stable Pairs, or a price quotation between two cryptocurrencies where the price is designed to be pegged to an external reference such as USD (in the case of USDC) or BTC (in the case of WBTC)</a:t>
            </a:r>
          </a:p>
          <a:p>
            <a:endParaRPr lang="en-US" dirty="0"/>
          </a:p>
          <a:p>
            <a:r>
              <a:rPr lang="en-US" dirty="0" err="1"/>
              <a:t>Uniswap</a:t>
            </a:r>
            <a:r>
              <a:rPr lang="en-US" dirty="0"/>
              <a:t> ~ US $1B / day</a:t>
            </a:r>
            <a:br>
              <a:rPr lang="en-US" dirty="0"/>
            </a:br>
            <a:br>
              <a:rPr lang="en-US" dirty="0"/>
            </a:br>
            <a:r>
              <a:rPr lang="en-US" dirty="0" err="1"/>
              <a:t>Binance</a:t>
            </a:r>
            <a:r>
              <a:rPr lang="en-US" dirty="0"/>
              <a:t> 15 billion / day</a:t>
            </a:r>
            <a:br>
              <a:rPr lang="en-US" dirty="0"/>
            </a:br>
            <a:r>
              <a:rPr lang="en-US" dirty="0"/>
              <a:t>https://</a:t>
            </a:r>
            <a:r>
              <a:rPr lang="en-US" dirty="0" err="1"/>
              <a:t>coinmarketcap.com</a:t>
            </a:r>
            <a:r>
              <a:rPr lang="en-US" dirty="0"/>
              <a:t>/exchanges/</a:t>
            </a:r>
            <a:r>
              <a:rPr lang="en-US" dirty="0" err="1"/>
              <a:t>binance</a:t>
            </a:r>
            <a:r>
              <a:rPr lang="en-US" dirty="0"/>
              <a:t>/</a:t>
            </a:r>
            <a:br>
              <a:rPr lang="en-US" dirty="0"/>
            </a:br>
            <a:r>
              <a:rPr lang="en-US" dirty="0"/>
              <a:t>“world’s largest crypto exchange by trading volume, with $76 billion daily trading volume on </a:t>
            </a:r>
            <a:r>
              <a:rPr lang="en-US" dirty="0" err="1"/>
              <a:t>Binance</a:t>
            </a:r>
            <a:r>
              <a:rPr lang="en-US" dirty="0"/>
              <a:t> exchange as of August 2022”</a:t>
            </a:r>
            <a:br>
              <a:rPr lang="en-US" dirty="0"/>
            </a:br>
            <a:br>
              <a:rPr lang="en-US" dirty="0"/>
            </a:br>
            <a:r>
              <a:rPr lang="en-US" dirty="0"/>
              <a:t>Coinbase $1.2 B/day</a:t>
            </a:r>
            <a:br>
              <a:rPr lang="en-US" dirty="0"/>
            </a:br>
            <a:r>
              <a:rPr lang="en-US" dirty="0"/>
              <a:t> (NYSE/Nasdaq $250B day)</a:t>
            </a:r>
            <a:br>
              <a:rPr lang="en-US" dirty="0"/>
            </a:br>
            <a:br>
              <a:rPr lang="en-US" dirty="0"/>
            </a:br>
            <a:r>
              <a:rPr lang="en-US" dirty="0" err="1"/>
              <a:t>Uniswap</a:t>
            </a:r>
            <a:r>
              <a:rPr lang="en-US" dirty="0"/>
              <a:t> Labs said it is valued at $1.66 billion in the new funding. The decentralized exchange commands 64% of all DEX volumes, </a:t>
            </a:r>
            <a:br>
              <a:rPr lang="en-US" dirty="0"/>
            </a:br>
            <a:r>
              <a:rPr lang="en-US" dirty="0"/>
              <a:t>https://</a:t>
            </a:r>
            <a:r>
              <a:rPr lang="en-US" dirty="0" err="1"/>
              <a:t>techcrunch.com</a:t>
            </a:r>
            <a:r>
              <a:rPr lang="en-US" dirty="0"/>
              <a:t>/2022/10/13/uniswap-labs-raises-165-million-in-new-funding/?</a:t>
            </a:r>
            <a:r>
              <a:rPr lang="en-US" dirty="0" err="1"/>
              <a:t>guccounter</a:t>
            </a:r>
            <a:r>
              <a:rPr lang="en-US" dirty="0"/>
              <a:t>=1&amp;guce_referrer=aHR0cHM6Ly93d3cuZ29vZ2xlLmNvbS8&amp;guce_referrer_sig=AQAAAHsRn2vWEoQSR0FldyxP_K4WnIw5w_mfYi8EQn8-DiaEO4d4Ndhh8yhPn_jtM2-D4CQRwGldX4Tm5mwZ9PzyucetXMGef-1kWR1jLpENjqIvMCwqxiCKWvtauF8hmv_I23WKYMTC-0SBf8J2uUB9yO28h9rNNEZMm-a0v5kUSY-b</a:t>
            </a:r>
            <a:br>
              <a:rPr lang="en-US" dirty="0"/>
            </a:br>
            <a:br>
              <a:rPr lang="en-US" dirty="0"/>
            </a:br>
            <a:r>
              <a:rPr lang="en-US" dirty="0" err="1"/>
              <a:t>Flashbots</a:t>
            </a:r>
            <a:r>
              <a:rPr lang="en-US" dirty="0"/>
              <a:t> Seeks to Raise $50M at $1B Valuation</a:t>
            </a:r>
            <a:br>
              <a:rPr lang="en-US" dirty="0"/>
            </a:br>
            <a:br>
              <a:rPr lang="en-US" dirty="0"/>
            </a:br>
            <a:r>
              <a:rPr lang="en-US" dirty="0" err="1"/>
              <a:t>Uniswap</a:t>
            </a:r>
            <a:r>
              <a:rPr lang="en-US" dirty="0"/>
              <a:t> Labs said it is valued at $1.66 billion in the new funding. The decentralized exchange commands 64% of all DEX volumes, </a:t>
            </a:r>
            <a:br>
              <a:rPr lang="en-US" dirty="0"/>
            </a:br>
            <a:r>
              <a:rPr lang="en-US" dirty="0"/>
              <a:t>https://</a:t>
            </a:r>
            <a:r>
              <a:rPr lang="en-US" dirty="0" err="1"/>
              <a:t>techcrunch.com</a:t>
            </a:r>
            <a:r>
              <a:rPr lang="en-US" dirty="0"/>
              <a:t>/2022/10/13/uniswap-labs-raises-165-million-in-new-funding</a:t>
            </a:r>
            <a:br>
              <a:rPr lang="en-US" dirty="0"/>
            </a:br>
            <a:r>
              <a:rPr lang="en-US" dirty="0"/>
              <a:t>https://</a:t>
            </a:r>
            <a:r>
              <a:rPr lang="en-US" dirty="0" err="1"/>
              <a:t>cryptobriefing.com</a:t>
            </a:r>
            <a:r>
              <a:rPr lang="en-US" dirty="0"/>
              <a:t>/flashbots-seeks-to-raise-50m-at-1b-valuation-report/</a:t>
            </a:r>
            <a:br>
              <a:rPr lang="en-US" dirty="0"/>
            </a:b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5</a:t>
            </a:fld>
            <a:endParaRPr lang="en-US"/>
          </a:p>
        </p:txBody>
      </p:sp>
    </p:spTree>
    <p:extLst>
      <p:ext uri="{BB962C8B-B14F-4D97-AF65-F5344CB8AC3E}">
        <p14:creationId xmlns:p14="http://schemas.microsoft.com/office/powerpoint/2010/main" val="311854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costumers as traders</a:t>
            </a:r>
          </a:p>
        </p:txBody>
      </p:sp>
      <p:sp>
        <p:nvSpPr>
          <p:cNvPr id="4" name="Slide Number Placeholder 3"/>
          <p:cNvSpPr>
            <a:spLocks noGrp="1"/>
          </p:cNvSpPr>
          <p:nvPr>
            <p:ph type="sldNum" sz="quarter" idx="5"/>
          </p:nvPr>
        </p:nvSpPr>
        <p:spPr/>
        <p:txBody>
          <a:bodyPr/>
          <a:lstStyle/>
          <a:p>
            <a:fld id="{A440291C-CA1B-EB43-AFD6-6B366D36FAFC}" type="slidenum">
              <a:rPr lang="en-US" smtClean="0"/>
              <a:t>6</a:t>
            </a:fld>
            <a:endParaRPr lang="en-US"/>
          </a:p>
        </p:txBody>
      </p:sp>
    </p:spTree>
    <p:extLst>
      <p:ext uri="{BB962C8B-B14F-4D97-AF65-F5344CB8AC3E}">
        <p14:creationId xmlns:p14="http://schemas.microsoft.com/office/powerpoint/2010/main" val="4139082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8</a:t>
            </a:fld>
            <a:endParaRPr lang="en-US"/>
          </a:p>
        </p:txBody>
      </p:sp>
    </p:spTree>
    <p:extLst>
      <p:ext uri="{BB962C8B-B14F-4D97-AF65-F5344CB8AC3E}">
        <p14:creationId xmlns:p14="http://schemas.microsoft.com/office/powerpoint/2010/main" val="198902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10</a:t>
            </a:fld>
            <a:endParaRPr lang="en-US"/>
          </a:p>
        </p:txBody>
      </p:sp>
    </p:spTree>
    <p:extLst>
      <p:ext uri="{BB962C8B-B14F-4D97-AF65-F5344CB8AC3E}">
        <p14:creationId xmlns:p14="http://schemas.microsoft.com/office/powerpoint/2010/main" val="3575268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40291C-CA1B-EB43-AFD6-6B366D36FAFC}" type="slidenum">
              <a:rPr lang="en-US" smtClean="0"/>
              <a:t>11</a:t>
            </a:fld>
            <a:endParaRPr lang="en-US"/>
          </a:p>
        </p:txBody>
      </p:sp>
    </p:spTree>
    <p:extLst>
      <p:ext uri="{BB962C8B-B14F-4D97-AF65-F5344CB8AC3E}">
        <p14:creationId xmlns:p14="http://schemas.microsoft.com/office/powerpoint/2010/main" val="102850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216CA0-2B01-A54F-B5EF-E0083342FEDC}" type="datetime1">
              <a:rPr lang="en-US" smtClean="0"/>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737A0-9836-0546-90C2-916B04F48200}" type="slidenum">
              <a:rPr lang="en-US" smtClean="0"/>
              <a:t>‹#›</a:t>
            </a:fld>
            <a:endParaRPr lang="en-US"/>
          </a:p>
        </p:txBody>
      </p:sp>
    </p:spTree>
    <p:extLst>
      <p:ext uri="{BB962C8B-B14F-4D97-AF65-F5344CB8AC3E}">
        <p14:creationId xmlns:p14="http://schemas.microsoft.com/office/powerpoint/2010/main" val="2399342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C3148-6647-2E4F-867F-B33CE69D0885}" type="datetime1">
              <a:rPr lang="en-US" smtClean="0"/>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737A0-9836-0546-90C2-916B04F48200}" type="slidenum">
              <a:rPr lang="en-US" smtClean="0"/>
              <a:t>‹#›</a:t>
            </a:fld>
            <a:endParaRPr lang="en-US"/>
          </a:p>
        </p:txBody>
      </p:sp>
    </p:spTree>
    <p:extLst>
      <p:ext uri="{BB962C8B-B14F-4D97-AF65-F5344CB8AC3E}">
        <p14:creationId xmlns:p14="http://schemas.microsoft.com/office/powerpoint/2010/main" val="158745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4B3555-2FF4-4247-860F-530B262A92B1}" type="datetime1">
              <a:rPr lang="en-US" smtClean="0"/>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737A0-9836-0546-90C2-916B04F48200}" type="slidenum">
              <a:rPr lang="en-US" smtClean="0"/>
              <a:t>‹#›</a:t>
            </a:fld>
            <a:endParaRPr lang="en-US"/>
          </a:p>
        </p:txBody>
      </p:sp>
    </p:spTree>
    <p:extLst>
      <p:ext uri="{BB962C8B-B14F-4D97-AF65-F5344CB8AC3E}">
        <p14:creationId xmlns:p14="http://schemas.microsoft.com/office/powerpoint/2010/main" val="143173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8E227D-B6D6-2B4F-8B52-18FCA94ADBF6}" type="datetime1">
              <a:rPr lang="en-US" smtClean="0"/>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737A0-9836-0546-90C2-916B04F48200}" type="slidenum">
              <a:rPr lang="en-US" smtClean="0"/>
              <a:t>‹#›</a:t>
            </a:fld>
            <a:endParaRPr lang="en-US"/>
          </a:p>
        </p:txBody>
      </p:sp>
    </p:spTree>
    <p:extLst>
      <p:ext uri="{BB962C8B-B14F-4D97-AF65-F5344CB8AC3E}">
        <p14:creationId xmlns:p14="http://schemas.microsoft.com/office/powerpoint/2010/main" val="278767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9CF377-CB08-8A47-AC5E-340FD9EF2830}" type="datetime1">
              <a:rPr lang="en-US" smtClean="0"/>
              <a:t>10/3/23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E737A0-9836-0546-90C2-916B04F48200}" type="slidenum">
              <a:rPr lang="en-US" smtClean="0"/>
              <a:t>‹#›</a:t>
            </a:fld>
            <a:endParaRPr lang="en-US"/>
          </a:p>
        </p:txBody>
      </p:sp>
    </p:spTree>
    <p:extLst>
      <p:ext uri="{BB962C8B-B14F-4D97-AF65-F5344CB8AC3E}">
        <p14:creationId xmlns:p14="http://schemas.microsoft.com/office/powerpoint/2010/main" val="160446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F3D2DA-E0C1-3942-ABED-12A8DCA0CB80}" type="datetime1">
              <a:rPr lang="en-US" smtClean="0"/>
              <a:t>10/3/23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737A0-9836-0546-90C2-916B04F48200}" type="slidenum">
              <a:rPr lang="en-US" smtClean="0"/>
              <a:t>‹#›</a:t>
            </a:fld>
            <a:endParaRPr lang="en-US"/>
          </a:p>
        </p:txBody>
      </p:sp>
    </p:spTree>
    <p:extLst>
      <p:ext uri="{BB962C8B-B14F-4D97-AF65-F5344CB8AC3E}">
        <p14:creationId xmlns:p14="http://schemas.microsoft.com/office/powerpoint/2010/main" val="582856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F3667D-EB2E-D348-873C-16F3D3075975}" type="datetime1">
              <a:rPr lang="en-US" smtClean="0"/>
              <a:t>10/3/23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E737A0-9836-0546-90C2-916B04F48200}" type="slidenum">
              <a:rPr lang="en-US" smtClean="0"/>
              <a:t>‹#›</a:t>
            </a:fld>
            <a:endParaRPr lang="en-US"/>
          </a:p>
        </p:txBody>
      </p:sp>
    </p:spTree>
    <p:extLst>
      <p:ext uri="{BB962C8B-B14F-4D97-AF65-F5344CB8AC3E}">
        <p14:creationId xmlns:p14="http://schemas.microsoft.com/office/powerpoint/2010/main" val="1204187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C1749B-97FD-1144-93D4-9867CC7EEB0E}" type="datetime1">
              <a:rPr lang="en-US" smtClean="0"/>
              <a:t>10/3/23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E737A0-9836-0546-90C2-916B04F48200}" type="slidenum">
              <a:rPr lang="en-US" smtClean="0"/>
              <a:t>‹#›</a:t>
            </a:fld>
            <a:endParaRPr lang="en-US"/>
          </a:p>
        </p:txBody>
      </p:sp>
    </p:spTree>
    <p:extLst>
      <p:ext uri="{BB962C8B-B14F-4D97-AF65-F5344CB8AC3E}">
        <p14:creationId xmlns:p14="http://schemas.microsoft.com/office/powerpoint/2010/main" val="4039312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7E47A-D9BB-1840-B471-2020CD5A5577}" type="datetime1">
              <a:rPr lang="en-US" smtClean="0"/>
              <a:t>10/3/23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E737A0-9836-0546-90C2-916B04F48200}" type="slidenum">
              <a:rPr lang="en-US" smtClean="0"/>
              <a:t>‹#›</a:t>
            </a:fld>
            <a:endParaRPr lang="en-US"/>
          </a:p>
        </p:txBody>
      </p:sp>
    </p:spTree>
    <p:extLst>
      <p:ext uri="{BB962C8B-B14F-4D97-AF65-F5344CB8AC3E}">
        <p14:creationId xmlns:p14="http://schemas.microsoft.com/office/powerpoint/2010/main" val="2962783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FDCD0A-82CB-F643-A491-84D1285E64CD}" type="datetime1">
              <a:rPr lang="en-US" smtClean="0"/>
              <a:t>10/3/23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737A0-9836-0546-90C2-916B04F48200}" type="slidenum">
              <a:rPr lang="en-US" smtClean="0"/>
              <a:t>‹#›</a:t>
            </a:fld>
            <a:endParaRPr lang="en-US"/>
          </a:p>
        </p:txBody>
      </p:sp>
    </p:spTree>
    <p:extLst>
      <p:ext uri="{BB962C8B-B14F-4D97-AF65-F5344CB8AC3E}">
        <p14:creationId xmlns:p14="http://schemas.microsoft.com/office/powerpoint/2010/main" val="2312748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CD3A9A-8EF0-A041-8E31-4E5C23BFCA5E}" type="datetime1">
              <a:rPr lang="en-US" smtClean="0"/>
              <a:t>10/3/23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E737A0-9836-0546-90C2-916B04F48200}" type="slidenum">
              <a:rPr lang="en-US" smtClean="0"/>
              <a:t>‹#›</a:t>
            </a:fld>
            <a:endParaRPr lang="en-US"/>
          </a:p>
        </p:txBody>
      </p:sp>
    </p:spTree>
    <p:extLst>
      <p:ext uri="{BB962C8B-B14F-4D97-AF65-F5344CB8AC3E}">
        <p14:creationId xmlns:p14="http://schemas.microsoft.com/office/powerpoint/2010/main" val="769618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F02AE-7A1C-6F4F-85AE-60896FDF30F6}" type="datetime1">
              <a:rPr lang="en-US" smtClean="0"/>
              <a:t>10/3/23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737A0-9836-0546-90C2-916B04F48200}" type="slidenum">
              <a:rPr lang="en-US" smtClean="0"/>
              <a:t>‹#›</a:t>
            </a:fld>
            <a:endParaRPr lang="en-US"/>
          </a:p>
        </p:txBody>
      </p:sp>
    </p:spTree>
    <p:extLst>
      <p:ext uri="{BB962C8B-B14F-4D97-AF65-F5344CB8AC3E}">
        <p14:creationId xmlns:p14="http://schemas.microsoft.com/office/powerpoint/2010/main" val="231315203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1.png"/><Relationship Id="rId10" Type="http://schemas.openxmlformats.org/officeDocument/2006/relationships/image" Target="../media/image230.png"/></Relationships>
</file>

<file path=ppt/slides/_rels/slide12.xml.rels><?xml version="1.0" encoding="UTF-8" standalone="yes"?>
<Relationships xmlns="http://schemas.openxmlformats.org/package/2006/relationships"><Relationship Id="rId3" Type="http://schemas.openxmlformats.org/officeDocument/2006/relationships/hyperlink" Target="https://explore.flashbots.ne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6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90.png"/><Relationship Id="rId4" Type="http://schemas.openxmlformats.org/officeDocument/2006/relationships/image" Target="../media/image25.png"/><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2.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png"/><Relationship Id="rId5" Type="http://schemas.microsoft.com/office/2017/06/relationships/model3d" Target="../media/model3d1.glb"/><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5.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image" Target="../media/image480.png"/><Relationship Id="rId3" Type="http://schemas.openxmlformats.org/officeDocument/2006/relationships/notesSlide" Target="../notesSlides/notesSlide18.xml"/><Relationship Id="rId7" Type="http://schemas.openxmlformats.org/officeDocument/2006/relationships/image" Target="../media/image370.png"/><Relationship Id="rId12" Type="http://schemas.openxmlformats.org/officeDocument/2006/relationships/image" Target="../media/image470.png"/><Relationship Id="rId17" Type="http://schemas.openxmlformats.org/officeDocument/2006/relationships/image" Target="../media/image520.png"/><Relationship Id="rId2" Type="http://schemas.openxmlformats.org/officeDocument/2006/relationships/slideLayout" Target="../slideLayouts/slideLayout2.xml"/><Relationship Id="rId16" Type="http://schemas.openxmlformats.org/officeDocument/2006/relationships/image" Target="../media/image510.png"/><Relationship Id="rId1" Type="http://schemas.openxmlformats.org/officeDocument/2006/relationships/tags" Target="../tags/tag13.xml"/><Relationship Id="rId6" Type="http://schemas.openxmlformats.org/officeDocument/2006/relationships/image" Target="../media/image430.png"/><Relationship Id="rId11" Type="http://schemas.openxmlformats.org/officeDocument/2006/relationships/image" Target="../media/image460.png"/><Relationship Id="rId15" Type="http://schemas.openxmlformats.org/officeDocument/2006/relationships/image" Target="../media/image500.png"/><Relationship Id="rId10" Type="http://schemas.openxmlformats.org/officeDocument/2006/relationships/image" Target="../media/image451.png"/><Relationship Id="rId9" Type="http://schemas.openxmlformats.org/officeDocument/2006/relationships/image" Target="../media/image440.png"/><Relationship Id="rId14" Type="http://schemas.openxmlformats.org/officeDocument/2006/relationships/image" Target="../media/image490.png"/></Relationships>
</file>

<file path=ppt/slides/_rels/slide29.xml.rels><?xml version="1.0" encoding="UTF-8" standalone="yes"?>
<Relationships xmlns="http://schemas.openxmlformats.org/package/2006/relationships"><Relationship Id="rId8" Type="http://schemas.openxmlformats.org/officeDocument/2006/relationships/image" Target="../media/image530.png"/><Relationship Id="rId13" Type="http://schemas.openxmlformats.org/officeDocument/2006/relationships/image" Target="../media/image480.png"/><Relationship Id="rId3" Type="http://schemas.openxmlformats.org/officeDocument/2006/relationships/notesSlide" Target="../notesSlides/notesSlide19.xml"/><Relationship Id="rId7" Type="http://schemas.openxmlformats.org/officeDocument/2006/relationships/image" Target="../media/image370.png"/><Relationship Id="rId12" Type="http://schemas.openxmlformats.org/officeDocument/2006/relationships/image" Target="../media/image470.png"/><Relationship Id="rId17" Type="http://schemas.openxmlformats.org/officeDocument/2006/relationships/image" Target="../media/image520.png"/><Relationship Id="rId2" Type="http://schemas.openxmlformats.org/officeDocument/2006/relationships/slideLayout" Target="../slideLayouts/slideLayout2.xml"/><Relationship Id="rId16" Type="http://schemas.openxmlformats.org/officeDocument/2006/relationships/image" Target="../media/image510.png"/><Relationship Id="rId1" Type="http://schemas.openxmlformats.org/officeDocument/2006/relationships/tags" Target="../tags/tag14.xml"/><Relationship Id="rId6" Type="http://schemas.openxmlformats.org/officeDocument/2006/relationships/image" Target="../media/image430.png"/><Relationship Id="rId11" Type="http://schemas.openxmlformats.org/officeDocument/2006/relationships/image" Target="../media/image460.png"/><Relationship Id="rId15" Type="http://schemas.openxmlformats.org/officeDocument/2006/relationships/image" Target="../media/image500.png"/><Relationship Id="rId10" Type="http://schemas.openxmlformats.org/officeDocument/2006/relationships/image" Target="../media/image451.png"/><Relationship Id="rId9" Type="http://schemas.openxmlformats.org/officeDocument/2006/relationships/image" Target="../media/image540.png"/><Relationship Id="rId14" Type="http://schemas.openxmlformats.org/officeDocument/2006/relationships/image" Target="../media/image49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56.png"/><Relationship Id="rId7" Type="http://schemas.openxmlformats.org/officeDocument/2006/relationships/image" Target="../media/image68.png"/><Relationship Id="rId17"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60.png"/><Relationship Id="rId1" Type="http://schemas.openxmlformats.org/officeDocument/2006/relationships/tags" Target="../tags/tag15.xml"/><Relationship Id="rId11" Type="http://schemas.openxmlformats.org/officeDocument/2006/relationships/image" Target="../media/image55.png"/><Relationship Id="rId5" Type="http://schemas.openxmlformats.org/officeDocument/2006/relationships/image" Target="../media/image371.png"/><Relationship Id="rId15" Type="http://schemas.openxmlformats.org/officeDocument/2006/relationships/image" Target="../media/image59.png"/><Relationship Id="rId10" Type="http://schemas.openxmlformats.org/officeDocument/2006/relationships/image" Target="../media/image541.png"/><Relationship Id="rId9" Type="http://schemas.openxmlformats.org/officeDocument/2006/relationships/image" Target="../media/image70.png"/><Relationship Id="rId1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450.png"/><Relationship Id="rId13" Type="http://schemas.openxmlformats.org/officeDocument/2006/relationships/image" Target="../media/image600.png"/><Relationship Id="rId3" Type="http://schemas.openxmlformats.org/officeDocument/2006/relationships/notesSlide" Target="../notesSlides/notesSlide20.xml"/><Relationship Id="rId7" Type="http://schemas.openxmlformats.org/officeDocument/2006/relationships/image" Target="../media/image62.png"/><Relationship Id="rId12" Type="http://schemas.openxmlformats.org/officeDocument/2006/relationships/image" Target="../media/image590.png"/><Relationship Id="rId2" Type="http://schemas.openxmlformats.org/officeDocument/2006/relationships/slideLayout" Target="../slideLayouts/slideLayout2.xml"/><Relationship Id="rId16" Type="http://schemas.openxmlformats.org/officeDocument/2006/relationships/image" Target="../media/image63.png"/><Relationship Id="rId1" Type="http://schemas.openxmlformats.org/officeDocument/2006/relationships/tags" Target="../tags/tag16.xml"/><Relationship Id="rId6" Type="http://schemas.openxmlformats.org/officeDocument/2006/relationships/image" Target="../media/image550.png"/><Relationship Id="rId11" Type="http://schemas.openxmlformats.org/officeDocument/2006/relationships/image" Target="../media/image580.png"/><Relationship Id="rId15" Type="http://schemas.openxmlformats.org/officeDocument/2006/relationships/image" Target="../media/image620.png"/><Relationship Id="rId10" Type="http://schemas.openxmlformats.org/officeDocument/2006/relationships/image" Target="../media/image570.png"/><Relationship Id="rId9" Type="http://schemas.openxmlformats.org/officeDocument/2006/relationships/image" Target="../media/image560.png"/><Relationship Id="rId14" Type="http://schemas.openxmlformats.org/officeDocument/2006/relationships/image" Target="../media/image61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0.png"/><Relationship Id="rId12"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hyperlink" Target="https://arxiv.org/abs/2209.15569" TargetMode="Externa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79.tiff"/><Relationship Id="rId3" Type="http://schemas.openxmlformats.org/officeDocument/2006/relationships/notesSlide" Target="../notesSlides/notesSlide24.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png"/><Relationship Id="rId5" Type="http://schemas.microsoft.com/office/2017/06/relationships/model3d" Target="../media/model3d1.glb"/><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80.png"/><Relationship Id="rId7"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11.png"/><Relationship Id="rId5" Type="http://schemas.openxmlformats.org/officeDocument/2006/relationships/image" Target="../media/image50.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hyperlink" Target="https://dappradar.com/rankings/protocol/ethereum" TargetMode="External"/><Relationship Id="rId13" Type="http://schemas.openxmlformats.org/officeDocument/2006/relationships/image" Target="../media/image14.png"/><Relationship Id="rId3" Type="http://schemas.openxmlformats.org/officeDocument/2006/relationships/notesSlide" Target="../notesSlides/notesSlide7.xml"/><Relationship Id="rId12" Type="http://schemas.openxmlformats.org/officeDocument/2006/relationships/image" Target="../media/image13.png"/><Relationship Id="rId2" Type="http://schemas.openxmlformats.org/officeDocument/2006/relationships/slideLayout" Target="../slideLayouts/slideLayout2.xml"/><Relationship Id="rId16" Type="http://schemas.openxmlformats.org/officeDocument/2006/relationships/image" Target="../media/image17.png"/><Relationship Id="rId1" Type="http://schemas.openxmlformats.org/officeDocument/2006/relationships/tags" Target="../tags/tag5.xml"/><Relationship Id="rId11" Type="http://schemas.openxmlformats.org/officeDocument/2006/relationships/image" Target="../media/image12.png"/><Relationship Id="rId5" Type="http://schemas.openxmlformats.org/officeDocument/2006/relationships/hyperlink" Target="https://dappradar.com/rankings/protocol/ethereum" TargetMode="External"/><Relationship Id="rId15" Type="http://schemas.openxmlformats.org/officeDocument/2006/relationships/image" Target="../media/image310.png"/><Relationship Id="rId10" Type="http://schemas.openxmlformats.org/officeDocument/2006/relationships/image" Target="../media/image111.png"/><Relationship Id="rId4" Type="http://schemas.openxmlformats.org/officeDocument/2006/relationships/image" Target="../media/image9.png"/><Relationship Id="rId9" Type="http://schemas.openxmlformats.org/officeDocument/2006/relationships/image" Target="../media/image110.png"/><Relationship Id="rId14" Type="http://schemas.openxmlformats.org/officeDocument/2006/relationships/image" Target="../media/image210.pn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90.png"/><Relationship Id="rId5" Type="http://schemas.openxmlformats.org/officeDocument/2006/relationships/image" Target="../media/image82.png"/><Relationship Id="rId10" Type="http://schemas.openxmlformats.org/officeDocument/2006/relationships/image" Target="../media/image20.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64792-9963-9D4F-BE3A-4174D5AF793F}"/>
              </a:ext>
            </a:extLst>
          </p:cNvPr>
          <p:cNvSpPr>
            <a:spLocks noGrp="1"/>
          </p:cNvSpPr>
          <p:nvPr>
            <p:ph type="ctrTitle"/>
          </p:nvPr>
        </p:nvSpPr>
        <p:spPr>
          <a:xfrm>
            <a:off x="930560" y="980387"/>
            <a:ext cx="10612244" cy="1846211"/>
          </a:xfrm>
          <a:effectLst>
            <a:outerShdw blurRad="50800" dist="38100" dir="2700000" algn="tl" rotWithShape="0">
              <a:prstClr val="black">
                <a:alpha val="40000"/>
              </a:prstClr>
            </a:outerShdw>
          </a:effectLst>
        </p:spPr>
        <p:txBody>
          <a:bodyPr>
            <a:normAutofit/>
          </a:bodyPr>
          <a:lstStyle/>
          <a:p>
            <a:r>
              <a:rPr lang="en-US" sz="5200" dirty="0"/>
              <a:t>Credible Decentralized Exchange Design via Verifiable Sequencing Rules</a:t>
            </a:r>
          </a:p>
        </p:txBody>
      </p:sp>
      <p:sp>
        <p:nvSpPr>
          <p:cNvPr id="3" name="Subtitle 2">
            <a:extLst>
              <a:ext uri="{FF2B5EF4-FFF2-40B4-BE49-F238E27FC236}">
                <a16:creationId xmlns:a16="http://schemas.microsoft.com/office/drawing/2014/main" id="{DE0962F3-41B2-4A4D-A043-A6A342446278}"/>
              </a:ext>
            </a:extLst>
          </p:cNvPr>
          <p:cNvSpPr>
            <a:spLocks noGrp="1"/>
          </p:cNvSpPr>
          <p:nvPr>
            <p:ph type="subTitle" idx="1"/>
          </p:nvPr>
        </p:nvSpPr>
        <p:spPr>
          <a:xfrm>
            <a:off x="1207482" y="3390049"/>
            <a:ext cx="10058400" cy="1282707"/>
          </a:xfrm>
          <a:effectLst>
            <a:outerShdw blurRad="50800" dist="38100" dir="2700000" algn="tl" rotWithShape="0">
              <a:prstClr val="black">
                <a:alpha val="40000"/>
              </a:prstClr>
            </a:outerShdw>
          </a:effectLst>
        </p:spPr>
        <p:txBody>
          <a:bodyPr>
            <a:normAutofit/>
          </a:bodyPr>
          <a:lstStyle/>
          <a:p>
            <a:r>
              <a:rPr lang="en-US" sz="2400" b="1" dirty="0"/>
              <a:t>Matheus V. X. Ferreira</a:t>
            </a:r>
            <a:r>
              <a:rPr lang="en-US" sz="2400" dirty="0"/>
              <a:t>, David C. Parkes</a:t>
            </a:r>
            <a:endParaRPr lang="en-US" i="1" dirty="0"/>
          </a:p>
        </p:txBody>
      </p:sp>
      <p:sp>
        <p:nvSpPr>
          <p:cNvPr id="4" name="Slide Number Placeholder 3">
            <a:extLst>
              <a:ext uri="{FF2B5EF4-FFF2-40B4-BE49-F238E27FC236}">
                <a16:creationId xmlns:a16="http://schemas.microsoft.com/office/drawing/2014/main" id="{19D94D5D-DCDD-4445-8E61-D65236A4365C}"/>
              </a:ext>
            </a:extLst>
          </p:cNvPr>
          <p:cNvSpPr>
            <a:spLocks noGrp="1"/>
          </p:cNvSpPr>
          <p:nvPr>
            <p:ph type="sldNum" sz="quarter" idx="12"/>
          </p:nvPr>
        </p:nvSpPr>
        <p:spPr/>
        <p:txBody>
          <a:bodyPr/>
          <a:lstStyle/>
          <a:p>
            <a:fld id="{C0E737A0-9836-0546-90C2-916B04F48200}" type="slidenum">
              <a:rPr lang="en-US" smtClean="0"/>
              <a:t>1</a:t>
            </a:fld>
            <a:endParaRPr lang="en-US"/>
          </a:p>
        </p:txBody>
      </p:sp>
      <p:sp>
        <p:nvSpPr>
          <p:cNvPr id="5" name="TextBox 4">
            <a:extLst>
              <a:ext uri="{FF2B5EF4-FFF2-40B4-BE49-F238E27FC236}">
                <a16:creationId xmlns:a16="http://schemas.microsoft.com/office/drawing/2014/main" id="{366E68D3-93A1-0B4A-A963-FF842C40B3DA}"/>
              </a:ext>
            </a:extLst>
          </p:cNvPr>
          <p:cNvSpPr txBox="1"/>
          <p:nvPr/>
        </p:nvSpPr>
        <p:spPr>
          <a:xfrm>
            <a:off x="2771145" y="5714523"/>
            <a:ext cx="6649710" cy="646331"/>
          </a:xfrm>
          <a:prstGeom prst="rect">
            <a:avLst/>
          </a:prstGeom>
          <a:noFill/>
        </p:spPr>
        <p:txBody>
          <a:bodyPr wrap="square" rtlCol="0">
            <a:spAutoFit/>
          </a:bodyPr>
          <a:lstStyle/>
          <a:p>
            <a:pPr algn="ctr"/>
            <a:r>
              <a:rPr lang="en-US" dirty="0" err="1"/>
              <a:t>Thalesians</a:t>
            </a:r>
            <a:r>
              <a:rPr lang="en-US" dirty="0"/>
              <a:t> Seminar, New York City</a:t>
            </a:r>
          </a:p>
          <a:p>
            <a:pPr algn="ctr"/>
            <a:r>
              <a:rPr lang="en-US" dirty="0"/>
              <a:t>October 3rd, 2023</a:t>
            </a:r>
            <a:endParaRPr lang="en-US" sz="1500" dirty="0"/>
          </a:p>
        </p:txBody>
      </p:sp>
      <p:pic>
        <p:nvPicPr>
          <p:cNvPr id="6" name="Picture 5" descr="Text&#10;&#10;Description automatically generated with medium confidence">
            <a:extLst>
              <a:ext uri="{FF2B5EF4-FFF2-40B4-BE49-F238E27FC236}">
                <a16:creationId xmlns:a16="http://schemas.microsoft.com/office/drawing/2014/main" id="{A7A55C09-883E-7749-31EA-2522F68EAC51}"/>
              </a:ext>
            </a:extLst>
          </p:cNvPr>
          <p:cNvPicPr>
            <a:picLocks noChangeAspect="1"/>
          </p:cNvPicPr>
          <p:nvPr/>
        </p:nvPicPr>
        <p:blipFill>
          <a:blip r:embed="rId3"/>
          <a:stretch>
            <a:fillRect/>
          </a:stretch>
        </p:blipFill>
        <p:spPr>
          <a:xfrm>
            <a:off x="4271864" y="4422174"/>
            <a:ext cx="3929636" cy="1126512"/>
          </a:xfrm>
          <a:prstGeom prst="rect">
            <a:avLst/>
          </a:prstGeom>
        </p:spPr>
      </p:pic>
    </p:spTree>
    <p:extLst>
      <p:ext uri="{BB962C8B-B14F-4D97-AF65-F5344CB8AC3E}">
        <p14:creationId xmlns:p14="http://schemas.microsoft.com/office/powerpoint/2010/main" val="170435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24F0-0523-FC89-85F4-167921E6A7CC}"/>
              </a:ext>
            </a:extLst>
          </p:cNvPr>
          <p:cNvSpPr>
            <a:spLocks noGrp="1"/>
          </p:cNvSpPr>
          <p:nvPr>
            <p:ph type="title"/>
          </p:nvPr>
        </p:nvSpPr>
        <p:spPr/>
        <p:txBody>
          <a:bodyPr/>
          <a:lstStyle/>
          <a:p>
            <a:r>
              <a:rPr lang="en-US" dirty="0"/>
              <a:t>Challenge</a:t>
            </a:r>
          </a:p>
        </p:txBody>
      </p:sp>
      <p:sp>
        <p:nvSpPr>
          <p:cNvPr id="4" name="Slide Number Placeholder 3">
            <a:extLst>
              <a:ext uri="{FF2B5EF4-FFF2-40B4-BE49-F238E27FC236}">
                <a16:creationId xmlns:a16="http://schemas.microsoft.com/office/drawing/2014/main" id="{0628DB89-9505-6A50-ECC5-3D51AF530D52}"/>
              </a:ext>
            </a:extLst>
          </p:cNvPr>
          <p:cNvSpPr>
            <a:spLocks noGrp="1"/>
          </p:cNvSpPr>
          <p:nvPr>
            <p:ph type="sldNum" sz="quarter" idx="12"/>
          </p:nvPr>
        </p:nvSpPr>
        <p:spPr/>
        <p:txBody>
          <a:bodyPr/>
          <a:lstStyle/>
          <a:p>
            <a:fld id="{C0E737A0-9836-0546-90C2-916B04F48200}" type="slidenum">
              <a:rPr lang="en-US" smtClean="0"/>
              <a:t>10</a:t>
            </a:fld>
            <a:endParaRPr lang="en-US"/>
          </a:p>
        </p:txBody>
      </p:sp>
      <p:sp>
        <p:nvSpPr>
          <p:cNvPr id="58" name="TextBox 57">
            <a:extLst>
              <a:ext uri="{FF2B5EF4-FFF2-40B4-BE49-F238E27FC236}">
                <a16:creationId xmlns:a16="http://schemas.microsoft.com/office/drawing/2014/main" id="{D802E7A0-938B-1FF1-ECEC-F9828D9FABC3}"/>
              </a:ext>
            </a:extLst>
          </p:cNvPr>
          <p:cNvSpPr txBox="1"/>
          <p:nvPr/>
        </p:nvSpPr>
        <p:spPr>
          <a:xfrm>
            <a:off x="6789522" y="3993882"/>
            <a:ext cx="1742144" cy="369332"/>
          </a:xfrm>
          <a:prstGeom prst="rect">
            <a:avLst/>
          </a:prstGeom>
          <a:noFill/>
        </p:spPr>
        <p:txBody>
          <a:bodyPr wrap="none" rtlCol="0">
            <a:spAutoFit/>
          </a:bodyPr>
          <a:lstStyle/>
          <a:p>
            <a:r>
              <a:rPr lang="en-US" dirty="0"/>
              <a:t>Token 1 reserves</a:t>
            </a:r>
          </a:p>
        </p:txBody>
      </p:sp>
      <p:cxnSp>
        <p:nvCxnSpPr>
          <p:cNvPr id="59" name="Straight Arrow Connector 58">
            <a:extLst>
              <a:ext uri="{FF2B5EF4-FFF2-40B4-BE49-F238E27FC236}">
                <a16:creationId xmlns:a16="http://schemas.microsoft.com/office/drawing/2014/main" id="{EF36F9C7-0720-1EB6-90E8-47FF5773B156}"/>
              </a:ext>
            </a:extLst>
          </p:cNvPr>
          <p:cNvCxnSpPr>
            <a:cxnSpLocks/>
          </p:cNvCxnSpPr>
          <p:nvPr/>
        </p:nvCxnSpPr>
        <p:spPr>
          <a:xfrm>
            <a:off x="2645614" y="3858944"/>
            <a:ext cx="5871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CC91485-C174-8DD9-618C-11A1335CE7CE}"/>
                  </a:ext>
                </a:extLst>
              </p:cNvPr>
              <p:cNvSpPr txBox="1"/>
              <p:nvPr/>
            </p:nvSpPr>
            <p:spPr>
              <a:xfrm>
                <a:off x="3015491" y="3842875"/>
                <a:ext cx="10145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−2</m:t>
                      </m:r>
                      <m:r>
                        <a:rPr lang="en-US" b="0" i="1" dirty="0" smtClean="0">
                          <a:latin typeface="Cambria Math" panose="02040503050406030204" pitchFamily="18" charset="0"/>
                        </a:rPr>
                        <m:t>𝑞</m:t>
                      </m:r>
                    </m:oMath>
                  </m:oMathPara>
                </a14:m>
                <a:endParaRPr lang="en-US" dirty="0"/>
              </a:p>
            </p:txBody>
          </p:sp>
        </mc:Choice>
        <mc:Fallback xmlns="">
          <p:sp>
            <p:nvSpPr>
              <p:cNvPr id="60" name="TextBox 59">
                <a:extLst>
                  <a:ext uri="{FF2B5EF4-FFF2-40B4-BE49-F238E27FC236}">
                    <a16:creationId xmlns:a16="http://schemas.microsoft.com/office/drawing/2014/main" id="{2CC91485-C174-8DD9-618C-11A1335CE7CE}"/>
                  </a:ext>
                </a:extLst>
              </p:cNvPr>
              <p:cNvSpPr txBox="1">
                <a:spLocks noRot="1" noChangeAspect="1" noMove="1" noResize="1" noEditPoints="1" noAdjustHandles="1" noChangeArrowheads="1" noChangeShapeType="1" noTextEdit="1"/>
              </p:cNvSpPr>
              <p:nvPr/>
            </p:nvSpPr>
            <p:spPr>
              <a:xfrm>
                <a:off x="3015491" y="3842875"/>
                <a:ext cx="1014508" cy="369332"/>
              </a:xfrm>
              <a:prstGeom prst="rect">
                <a:avLst/>
              </a:prstGeom>
              <a:blipFill>
                <a:blip r:embed="rId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0925856-A0C6-1AB8-7C75-16419F17B6FA}"/>
                  </a:ext>
                </a:extLst>
              </p:cNvPr>
              <p:cNvSpPr txBox="1"/>
              <p:nvPr/>
            </p:nvSpPr>
            <p:spPr>
              <a:xfrm>
                <a:off x="5962618" y="3835431"/>
                <a:ext cx="4785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𝑋</m:t>
                          </m:r>
                        </m:e>
                        <m:sub>
                          <m:r>
                            <a:rPr lang="en-US" b="0" i="1" dirty="0" smtClean="0">
                              <a:latin typeface="Cambria Math" panose="02040503050406030204" pitchFamily="18" charset="0"/>
                            </a:rPr>
                            <m:t>1</m:t>
                          </m:r>
                        </m:sub>
                      </m:sSub>
                    </m:oMath>
                  </m:oMathPara>
                </a14:m>
                <a:endParaRPr lang="en-US" dirty="0"/>
              </a:p>
            </p:txBody>
          </p:sp>
        </mc:Choice>
        <mc:Fallback xmlns="">
          <p:sp>
            <p:nvSpPr>
              <p:cNvPr id="62" name="TextBox 61">
                <a:extLst>
                  <a:ext uri="{FF2B5EF4-FFF2-40B4-BE49-F238E27FC236}">
                    <a16:creationId xmlns:a16="http://schemas.microsoft.com/office/drawing/2014/main" id="{80925856-A0C6-1AB8-7C75-16419F17B6FA}"/>
                  </a:ext>
                </a:extLst>
              </p:cNvPr>
              <p:cNvSpPr txBox="1">
                <a:spLocks noRot="1" noChangeAspect="1" noMove="1" noResize="1" noEditPoints="1" noAdjustHandles="1" noChangeArrowheads="1" noChangeShapeType="1" noTextEdit="1"/>
              </p:cNvSpPr>
              <p:nvPr/>
            </p:nvSpPr>
            <p:spPr>
              <a:xfrm>
                <a:off x="5962618" y="3835431"/>
                <a:ext cx="478528" cy="369332"/>
              </a:xfrm>
              <a:prstGeom prst="rect">
                <a:avLst/>
              </a:prstGeom>
              <a:blipFill>
                <a:blip r:embed="rId4"/>
                <a:stretch>
                  <a:fillRect/>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B53860B3-E348-617E-F26F-7FC93B387B00}"/>
              </a:ext>
            </a:extLst>
          </p:cNvPr>
          <p:cNvGrpSpPr/>
          <p:nvPr/>
        </p:nvGrpSpPr>
        <p:grpSpPr>
          <a:xfrm>
            <a:off x="4930778" y="3071700"/>
            <a:ext cx="1271104" cy="772745"/>
            <a:chOff x="4930778" y="3071700"/>
            <a:chExt cx="1271104" cy="772745"/>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747EFA7-7B1E-F354-0421-BCCDE924A6A2}"/>
                    </a:ext>
                  </a:extLst>
                </p:cNvPr>
                <p:cNvSpPr txBox="1"/>
                <p:nvPr/>
              </p:nvSpPr>
              <p:spPr>
                <a:xfrm>
                  <a:off x="5010594" y="3071700"/>
                  <a:ext cx="1191288" cy="369332"/>
                </a:xfrm>
                <a:prstGeom prst="rect">
                  <a:avLst/>
                </a:prstGeom>
                <a:noFill/>
              </p:spPr>
              <p:txBody>
                <a:bodyPr wrap="none" rtlCol="0">
                  <a:spAutoFit/>
                </a:bodyPr>
                <a:lstStyle/>
                <a:p>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𝑩</m:t>
                          </m:r>
                        </m:e>
                        <m:sub>
                          <m:r>
                            <a:rPr lang="en-US" b="1" i="1" dirty="0" smtClean="0">
                              <a:latin typeface="Cambria Math" panose="02040503050406030204" pitchFamily="18" charset="0"/>
                            </a:rPr>
                            <m:t>𝟐</m:t>
                          </m:r>
                        </m:sub>
                      </m:sSub>
                    </m:oMath>
                  </a14:m>
                  <a:r>
                    <a:rPr lang="en-US" dirty="0"/>
                    <a:t>: Buy(q)</a:t>
                  </a:r>
                </a:p>
              </p:txBody>
            </p:sp>
          </mc:Choice>
          <mc:Fallback xmlns="">
            <p:sp>
              <p:nvSpPr>
                <p:cNvPr id="64" name="TextBox 63">
                  <a:extLst>
                    <a:ext uri="{FF2B5EF4-FFF2-40B4-BE49-F238E27FC236}">
                      <a16:creationId xmlns:a16="http://schemas.microsoft.com/office/drawing/2014/main" id="{A747EFA7-7B1E-F354-0421-BCCDE924A6A2}"/>
                    </a:ext>
                  </a:extLst>
                </p:cNvPr>
                <p:cNvSpPr txBox="1">
                  <a:spLocks noRot="1" noChangeAspect="1" noMove="1" noResize="1" noEditPoints="1" noAdjustHandles="1" noChangeArrowheads="1" noChangeShapeType="1" noTextEdit="1"/>
                </p:cNvSpPr>
                <p:nvPr/>
              </p:nvSpPr>
              <p:spPr>
                <a:xfrm>
                  <a:off x="5010594" y="3071700"/>
                  <a:ext cx="1191288" cy="369332"/>
                </a:xfrm>
                <a:prstGeom prst="rect">
                  <a:avLst/>
                </a:prstGeom>
                <a:blipFill>
                  <a:blip r:embed="rId5"/>
                  <a:stretch>
                    <a:fillRect t="-6667" r="-3158" b="-26667"/>
                  </a:stretch>
                </a:blipFill>
              </p:spPr>
              <p:txBody>
                <a:bodyPr/>
                <a:lstStyle/>
                <a:p>
                  <a:r>
                    <a:rPr lang="en-US">
                      <a:noFill/>
                    </a:rPr>
                    <a:t> </a:t>
                  </a:r>
                </a:p>
              </p:txBody>
            </p:sp>
          </mc:Fallback>
        </mc:AlternateContent>
        <p:cxnSp>
          <p:nvCxnSpPr>
            <p:cNvPr id="66" name="Connector: Curved 44">
              <a:extLst>
                <a:ext uri="{FF2B5EF4-FFF2-40B4-BE49-F238E27FC236}">
                  <a16:creationId xmlns:a16="http://schemas.microsoft.com/office/drawing/2014/main" id="{FA0D259B-3ABB-A409-D852-ADD9C1CA10DE}"/>
                </a:ext>
              </a:extLst>
            </p:cNvPr>
            <p:cNvCxnSpPr>
              <a:cxnSpLocks/>
              <a:stCxn id="62" idx="0"/>
              <a:endCxn id="23" idx="0"/>
            </p:cNvCxnSpPr>
            <p:nvPr/>
          </p:nvCxnSpPr>
          <p:spPr>
            <a:xfrm rot="16200000" flipH="1" flipV="1">
              <a:off x="5561823" y="3204386"/>
              <a:ext cx="9014" cy="1271104"/>
            </a:xfrm>
            <a:prstGeom prst="curvedConnector3">
              <a:avLst>
                <a:gd name="adj1" fmla="val -3176736"/>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81880A8-FF5F-1B8A-79D7-D4AF80020099}"/>
                  </a:ext>
                </a:extLst>
              </p:cNvPr>
              <p:cNvSpPr txBox="1"/>
              <p:nvPr/>
            </p:nvSpPr>
            <p:spPr>
              <a:xfrm>
                <a:off x="4487644" y="3844445"/>
                <a:ext cx="8862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𝑞</m:t>
                      </m:r>
                    </m:oMath>
                  </m:oMathPara>
                </a14:m>
                <a:endParaRPr lang="en-US" dirty="0"/>
              </a:p>
            </p:txBody>
          </p:sp>
        </mc:Choice>
        <mc:Fallback xmlns="">
          <p:sp>
            <p:nvSpPr>
              <p:cNvPr id="23" name="TextBox 22">
                <a:extLst>
                  <a:ext uri="{FF2B5EF4-FFF2-40B4-BE49-F238E27FC236}">
                    <a16:creationId xmlns:a16="http://schemas.microsoft.com/office/drawing/2014/main" id="{B81880A8-FF5F-1B8A-79D7-D4AF80020099}"/>
                  </a:ext>
                </a:extLst>
              </p:cNvPr>
              <p:cNvSpPr txBox="1">
                <a:spLocks noRot="1" noChangeAspect="1" noMove="1" noResize="1" noEditPoints="1" noAdjustHandles="1" noChangeArrowheads="1" noChangeShapeType="1" noTextEdit="1"/>
              </p:cNvSpPr>
              <p:nvPr/>
            </p:nvSpPr>
            <p:spPr>
              <a:xfrm>
                <a:off x="4487644" y="3844445"/>
                <a:ext cx="886268" cy="369332"/>
              </a:xfrm>
              <a:prstGeom prst="rect">
                <a:avLst/>
              </a:prstGeom>
              <a:blipFill>
                <a:blip r:embed="rId6"/>
                <a:stretch>
                  <a:fillRect b="-10000"/>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4862F4C1-5272-F349-83C9-3EC0717EFA14}"/>
              </a:ext>
            </a:extLst>
          </p:cNvPr>
          <p:cNvGrpSpPr/>
          <p:nvPr/>
        </p:nvGrpSpPr>
        <p:grpSpPr>
          <a:xfrm>
            <a:off x="9940689" y="2287192"/>
            <a:ext cx="1742144" cy="2598647"/>
            <a:chOff x="9035717" y="1973180"/>
            <a:chExt cx="2743200" cy="2959768"/>
          </a:xfrm>
        </p:grpSpPr>
        <p:sp>
          <p:nvSpPr>
            <p:cNvPr id="18" name="Rectangle 17">
              <a:extLst>
                <a:ext uri="{FF2B5EF4-FFF2-40B4-BE49-F238E27FC236}">
                  <a16:creationId xmlns:a16="http://schemas.microsoft.com/office/drawing/2014/main" id="{A9AF9943-A42D-6A4E-9A2D-D82F599DF9E1}"/>
                </a:ext>
              </a:extLst>
            </p:cNvPr>
            <p:cNvSpPr/>
            <p:nvPr/>
          </p:nvSpPr>
          <p:spPr>
            <a:xfrm>
              <a:off x="9035717" y="1973180"/>
              <a:ext cx="2743200" cy="295976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E373BB1-7255-864C-A74E-EA3DC1BF1FE0}"/>
                </a:ext>
              </a:extLst>
            </p:cNvPr>
            <p:cNvGrpSpPr/>
            <p:nvPr/>
          </p:nvGrpSpPr>
          <p:grpSpPr>
            <a:xfrm>
              <a:off x="9284837" y="2294967"/>
              <a:ext cx="2270992" cy="2198149"/>
              <a:chOff x="9284837" y="2294967"/>
              <a:chExt cx="2270992" cy="2198149"/>
            </a:xfrm>
          </p:grpSpPr>
          <p:cxnSp>
            <p:nvCxnSpPr>
              <p:cNvPr id="20" name="Connector: Curved 44">
                <a:extLst>
                  <a:ext uri="{FF2B5EF4-FFF2-40B4-BE49-F238E27FC236}">
                    <a16:creationId xmlns:a16="http://schemas.microsoft.com/office/drawing/2014/main" id="{1449FE72-05C2-EB41-9774-835D638B530D}"/>
                  </a:ext>
                </a:extLst>
              </p:cNvPr>
              <p:cNvCxnSpPr>
                <a:cxnSpLocks/>
              </p:cNvCxnSpPr>
              <p:nvPr/>
            </p:nvCxnSpPr>
            <p:spPr>
              <a:xfrm rot="16200000" flipH="1" flipV="1">
                <a:off x="10370100" y="1579038"/>
                <a:ext cx="25758" cy="2196281"/>
              </a:xfrm>
              <a:prstGeom prst="curvedConnector3">
                <a:avLst>
                  <a:gd name="adj1" fmla="val 3320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CB5EC2D-67AF-9F44-91EE-5054E10E90E1}"/>
                  </a:ext>
                </a:extLst>
              </p:cNvPr>
              <p:cNvSpPr txBox="1"/>
              <p:nvPr/>
            </p:nvSpPr>
            <p:spPr>
              <a:xfrm>
                <a:off x="10047791" y="2294967"/>
                <a:ext cx="670376" cy="369332"/>
              </a:xfrm>
              <a:prstGeom prst="rect">
                <a:avLst/>
              </a:prstGeom>
              <a:noFill/>
            </p:spPr>
            <p:txBody>
              <a:bodyPr wrap="none" rtlCol="0">
                <a:spAutoFit/>
              </a:bodyPr>
              <a:lstStyle/>
              <a:p>
                <a:r>
                  <a:rPr lang="en-US" dirty="0"/>
                  <a:t>User </a:t>
                </a:r>
              </a:p>
            </p:txBody>
          </p:sp>
          <p:sp>
            <p:nvSpPr>
              <p:cNvPr id="22" name="TextBox 21">
                <a:extLst>
                  <a:ext uri="{FF2B5EF4-FFF2-40B4-BE49-F238E27FC236}">
                    <a16:creationId xmlns:a16="http://schemas.microsoft.com/office/drawing/2014/main" id="{B2CF65E9-19A7-754F-8DB1-DAFCEF967A9E}"/>
                  </a:ext>
                </a:extLst>
              </p:cNvPr>
              <p:cNvSpPr txBox="1"/>
              <p:nvPr/>
            </p:nvSpPr>
            <p:spPr>
              <a:xfrm>
                <a:off x="9884393" y="2957027"/>
                <a:ext cx="1429151" cy="420656"/>
              </a:xfrm>
              <a:prstGeom prst="rect">
                <a:avLst/>
              </a:prstGeom>
              <a:noFill/>
            </p:spPr>
            <p:txBody>
              <a:bodyPr wrap="none" rtlCol="0">
                <a:spAutoFit/>
              </a:bodyPr>
              <a:lstStyle/>
              <a:p>
                <a:r>
                  <a:rPr lang="en-US" dirty="0"/>
                  <a:t>Builder </a:t>
                </a:r>
              </a:p>
            </p:txBody>
          </p:sp>
          <p:cxnSp>
            <p:nvCxnSpPr>
              <p:cNvPr id="24" name="Connector: Curved 44">
                <a:extLst>
                  <a:ext uri="{FF2B5EF4-FFF2-40B4-BE49-F238E27FC236}">
                    <a16:creationId xmlns:a16="http://schemas.microsoft.com/office/drawing/2014/main" id="{5451A1AB-7755-AC40-BE82-3E6895AF94AB}"/>
                  </a:ext>
                </a:extLst>
              </p:cNvPr>
              <p:cNvCxnSpPr>
                <a:cxnSpLocks/>
              </p:cNvCxnSpPr>
              <p:nvPr/>
            </p:nvCxnSpPr>
            <p:spPr>
              <a:xfrm rot="16200000" flipV="1">
                <a:off x="10379062" y="2229486"/>
                <a:ext cx="517" cy="2188966"/>
              </a:xfrm>
              <a:prstGeom prst="curvedConnector3">
                <a:avLst>
                  <a:gd name="adj1" fmla="val 1650484"/>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44">
                <a:extLst>
                  <a:ext uri="{FF2B5EF4-FFF2-40B4-BE49-F238E27FC236}">
                    <a16:creationId xmlns:a16="http://schemas.microsoft.com/office/drawing/2014/main" id="{76B9FD48-E0D8-5848-9D32-CF3E16A01890}"/>
                  </a:ext>
                </a:extLst>
              </p:cNvPr>
              <p:cNvCxnSpPr>
                <a:cxnSpLocks/>
              </p:cNvCxnSpPr>
              <p:nvPr/>
            </p:nvCxnSpPr>
            <p:spPr>
              <a:xfrm rot="16200000" flipV="1">
                <a:off x="10379061" y="2778225"/>
                <a:ext cx="517" cy="2188966"/>
              </a:xfrm>
              <a:prstGeom prst="curvedConnector3">
                <a:avLst>
                  <a:gd name="adj1" fmla="val 165048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D56741E-48D2-194B-8147-6646A0EF54FC}"/>
                  </a:ext>
                </a:extLst>
              </p:cNvPr>
              <p:cNvSpPr txBox="1"/>
              <p:nvPr/>
            </p:nvSpPr>
            <p:spPr>
              <a:xfrm>
                <a:off x="9604940" y="3462292"/>
                <a:ext cx="1569426" cy="420656"/>
              </a:xfrm>
              <a:prstGeom prst="rect">
                <a:avLst/>
              </a:prstGeom>
              <a:noFill/>
            </p:spPr>
            <p:txBody>
              <a:bodyPr wrap="none" rtlCol="0">
                <a:spAutoFit/>
              </a:bodyPr>
              <a:lstStyle/>
              <a:p>
                <a:r>
                  <a:rPr lang="en-US" dirty="0"/>
                  <a:t>Buy token 1</a:t>
                </a:r>
              </a:p>
            </p:txBody>
          </p:sp>
          <p:sp>
            <p:nvSpPr>
              <p:cNvPr id="27" name="TextBox 26">
                <a:extLst>
                  <a:ext uri="{FF2B5EF4-FFF2-40B4-BE49-F238E27FC236}">
                    <a16:creationId xmlns:a16="http://schemas.microsoft.com/office/drawing/2014/main" id="{011BB219-B418-9A4E-90DE-474A2B4B9630}"/>
                  </a:ext>
                </a:extLst>
              </p:cNvPr>
              <p:cNvSpPr txBox="1"/>
              <p:nvPr/>
            </p:nvSpPr>
            <p:spPr>
              <a:xfrm>
                <a:off x="9592917" y="4072460"/>
                <a:ext cx="1540151" cy="420656"/>
              </a:xfrm>
              <a:prstGeom prst="rect">
                <a:avLst/>
              </a:prstGeom>
              <a:noFill/>
            </p:spPr>
            <p:txBody>
              <a:bodyPr wrap="none" rtlCol="0">
                <a:spAutoFit/>
              </a:bodyPr>
              <a:lstStyle/>
              <a:p>
                <a:r>
                  <a:rPr lang="en-US" dirty="0"/>
                  <a:t>Sell token 1</a:t>
                </a:r>
              </a:p>
            </p:txBody>
          </p:sp>
          <p:cxnSp>
            <p:nvCxnSpPr>
              <p:cNvPr id="29" name="Connector: Curved 44">
                <a:extLst>
                  <a:ext uri="{FF2B5EF4-FFF2-40B4-BE49-F238E27FC236}">
                    <a16:creationId xmlns:a16="http://schemas.microsoft.com/office/drawing/2014/main" id="{5BA515AC-A2EA-EE48-982C-1B762A4A5F32}"/>
                  </a:ext>
                </a:extLst>
              </p:cNvPr>
              <p:cNvCxnSpPr>
                <a:cxnSpLocks/>
              </p:cNvCxnSpPr>
              <p:nvPr/>
            </p:nvCxnSpPr>
            <p:spPr>
              <a:xfrm>
                <a:off x="9286245" y="4481363"/>
                <a:ext cx="2269584" cy="1198"/>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41043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24F0-0523-FC89-85F4-167921E6A7CC}"/>
              </a:ext>
            </a:extLst>
          </p:cNvPr>
          <p:cNvSpPr>
            <a:spLocks noGrp="1"/>
          </p:cNvSpPr>
          <p:nvPr>
            <p:ph type="title"/>
          </p:nvPr>
        </p:nvSpPr>
        <p:spPr/>
        <p:txBody>
          <a:bodyPr/>
          <a:lstStyle/>
          <a:p>
            <a:r>
              <a:rPr lang="en-US" dirty="0"/>
              <a:t>Challenge</a:t>
            </a:r>
          </a:p>
        </p:txBody>
      </p:sp>
      <p:sp>
        <p:nvSpPr>
          <p:cNvPr id="4" name="Slide Number Placeholder 3">
            <a:extLst>
              <a:ext uri="{FF2B5EF4-FFF2-40B4-BE49-F238E27FC236}">
                <a16:creationId xmlns:a16="http://schemas.microsoft.com/office/drawing/2014/main" id="{0628DB89-9505-6A50-ECC5-3D51AF530D52}"/>
              </a:ext>
            </a:extLst>
          </p:cNvPr>
          <p:cNvSpPr>
            <a:spLocks noGrp="1"/>
          </p:cNvSpPr>
          <p:nvPr>
            <p:ph type="sldNum" sz="quarter" idx="12"/>
          </p:nvPr>
        </p:nvSpPr>
        <p:spPr/>
        <p:txBody>
          <a:bodyPr/>
          <a:lstStyle/>
          <a:p>
            <a:fld id="{C0E737A0-9836-0546-90C2-916B04F48200}" type="slidenum">
              <a:rPr lang="en-US" smtClean="0"/>
              <a:t>11</a:t>
            </a:fld>
            <a:endParaRPr lang="en-US"/>
          </a:p>
        </p:txBody>
      </p:sp>
      <p:sp>
        <p:nvSpPr>
          <p:cNvPr id="58" name="TextBox 57">
            <a:extLst>
              <a:ext uri="{FF2B5EF4-FFF2-40B4-BE49-F238E27FC236}">
                <a16:creationId xmlns:a16="http://schemas.microsoft.com/office/drawing/2014/main" id="{D802E7A0-938B-1FF1-ECEC-F9828D9FABC3}"/>
              </a:ext>
            </a:extLst>
          </p:cNvPr>
          <p:cNvSpPr txBox="1"/>
          <p:nvPr/>
        </p:nvSpPr>
        <p:spPr>
          <a:xfrm>
            <a:off x="6789522" y="3993882"/>
            <a:ext cx="1742144" cy="369332"/>
          </a:xfrm>
          <a:prstGeom prst="rect">
            <a:avLst/>
          </a:prstGeom>
          <a:noFill/>
        </p:spPr>
        <p:txBody>
          <a:bodyPr wrap="none" rtlCol="0">
            <a:spAutoFit/>
          </a:bodyPr>
          <a:lstStyle/>
          <a:p>
            <a:r>
              <a:rPr lang="en-US" dirty="0"/>
              <a:t>Token 1 reserves</a:t>
            </a:r>
          </a:p>
        </p:txBody>
      </p:sp>
      <p:cxnSp>
        <p:nvCxnSpPr>
          <p:cNvPr id="59" name="Straight Arrow Connector 58">
            <a:extLst>
              <a:ext uri="{FF2B5EF4-FFF2-40B4-BE49-F238E27FC236}">
                <a16:creationId xmlns:a16="http://schemas.microsoft.com/office/drawing/2014/main" id="{EF36F9C7-0720-1EB6-90E8-47FF5773B156}"/>
              </a:ext>
            </a:extLst>
          </p:cNvPr>
          <p:cNvCxnSpPr>
            <a:cxnSpLocks/>
          </p:cNvCxnSpPr>
          <p:nvPr/>
        </p:nvCxnSpPr>
        <p:spPr>
          <a:xfrm>
            <a:off x="2645614" y="3858944"/>
            <a:ext cx="5871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CC91485-C174-8DD9-618C-11A1335CE7CE}"/>
                  </a:ext>
                </a:extLst>
              </p:cNvPr>
              <p:cNvSpPr txBox="1"/>
              <p:nvPr/>
            </p:nvSpPr>
            <p:spPr>
              <a:xfrm>
                <a:off x="3015491" y="3842875"/>
                <a:ext cx="10145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−2</m:t>
                      </m:r>
                      <m:r>
                        <a:rPr lang="en-US" b="0" i="1" dirty="0" smtClean="0">
                          <a:latin typeface="Cambria Math" panose="02040503050406030204" pitchFamily="18" charset="0"/>
                        </a:rPr>
                        <m:t>𝑞</m:t>
                      </m:r>
                    </m:oMath>
                  </m:oMathPara>
                </a14:m>
                <a:endParaRPr lang="en-US" dirty="0"/>
              </a:p>
            </p:txBody>
          </p:sp>
        </mc:Choice>
        <mc:Fallback xmlns="">
          <p:sp>
            <p:nvSpPr>
              <p:cNvPr id="60" name="TextBox 59">
                <a:extLst>
                  <a:ext uri="{FF2B5EF4-FFF2-40B4-BE49-F238E27FC236}">
                    <a16:creationId xmlns:a16="http://schemas.microsoft.com/office/drawing/2014/main" id="{2CC91485-C174-8DD9-618C-11A1335CE7CE}"/>
                  </a:ext>
                </a:extLst>
              </p:cNvPr>
              <p:cNvSpPr txBox="1">
                <a:spLocks noRot="1" noChangeAspect="1" noMove="1" noResize="1" noEditPoints="1" noAdjustHandles="1" noChangeArrowheads="1" noChangeShapeType="1" noTextEdit="1"/>
              </p:cNvSpPr>
              <p:nvPr/>
            </p:nvSpPr>
            <p:spPr>
              <a:xfrm>
                <a:off x="3015491" y="3842875"/>
                <a:ext cx="1014508" cy="369332"/>
              </a:xfrm>
              <a:prstGeom prst="rect">
                <a:avLst/>
              </a:prstGeom>
              <a:blipFill>
                <a:blip r:embed="rId5"/>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0925856-A0C6-1AB8-7C75-16419F17B6FA}"/>
                  </a:ext>
                </a:extLst>
              </p:cNvPr>
              <p:cNvSpPr txBox="1"/>
              <p:nvPr/>
            </p:nvSpPr>
            <p:spPr>
              <a:xfrm>
                <a:off x="5962618" y="3835431"/>
                <a:ext cx="4785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𝑋</m:t>
                          </m:r>
                        </m:e>
                        <m:sub>
                          <m:r>
                            <a:rPr lang="en-US" b="0" i="1" dirty="0" smtClean="0">
                              <a:latin typeface="Cambria Math" panose="02040503050406030204" pitchFamily="18" charset="0"/>
                            </a:rPr>
                            <m:t>1</m:t>
                          </m:r>
                        </m:sub>
                      </m:sSub>
                    </m:oMath>
                  </m:oMathPara>
                </a14:m>
                <a:endParaRPr lang="en-US" dirty="0"/>
              </a:p>
            </p:txBody>
          </p:sp>
        </mc:Choice>
        <mc:Fallback xmlns="">
          <p:sp>
            <p:nvSpPr>
              <p:cNvPr id="62" name="TextBox 61">
                <a:extLst>
                  <a:ext uri="{FF2B5EF4-FFF2-40B4-BE49-F238E27FC236}">
                    <a16:creationId xmlns:a16="http://schemas.microsoft.com/office/drawing/2014/main" id="{80925856-A0C6-1AB8-7C75-16419F17B6FA}"/>
                  </a:ext>
                </a:extLst>
              </p:cNvPr>
              <p:cNvSpPr txBox="1">
                <a:spLocks noRot="1" noChangeAspect="1" noMove="1" noResize="1" noEditPoints="1" noAdjustHandles="1" noChangeArrowheads="1" noChangeShapeType="1" noTextEdit="1"/>
              </p:cNvSpPr>
              <p:nvPr/>
            </p:nvSpPr>
            <p:spPr>
              <a:xfrm>
                <a:off x="5962618" y="3835431"/>
                <a:ext cx="478528" cy="369332"/>
              </a:xfrm>
              <a:prstGeom prst="rect">
                <a:avLst/>
              </a:prstGeom>
              <a:blipFill>
                <a:blip r:embed="rId6"/>
                <a:stretch>
                  <a:fillRect/>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86F423ED-F49F-9962-3C49-338B0DB6AB64}"/>
              </a:ext>
            </a:extLst>
          </p:cNvPr>
          <p:cNvGrpSpPr/>
          <p:nvPr/>
        </p:nvGrpSpPr>
        <p:grpSpPr>
          <a:xfrm>
            <a:off x="4930778" y="3143794"/>
            <a:ext cx="1271104" cy="710276"/>
            <a:chOff x="4930778" y="3134169"/>
            <a:chExt cx="1271104" cy="710276"/>
          </a:xfrm>
        </p:grpSpPr>
        <p:sp>
          <p:nvSpPr>
            <p:cNvPr id="63" name="TextBox 62">
              <a:extLst>
                <a:ext uri="{FF2B5EF4-FFF2-40B4-BE49-F238E27FC236}">
                  <a16:creationId xmlns:a16="http://schemas.microsoft.com/office/drawing/2014/main" id="{B460087B-F824-2B4F-780B-38DF40927831}"/>
                </a:ext>
              </a:extLst>
            </p:cNvPr>
            <p:cNvSpPr txBox="1"/>
            <p:nvPr/>
          </p:nvSpPr>
          <p:spPr>
            <a:xfrm>
              <a:off x="5253006" y="3134169"/>
              <a:ext cx="798617" cy="369332"/>
            </a:xfrm>
            <a:prstGeom prst="rect">
              <a:avLst/>
            </a:prstGeom>
            <a:noFill/>
          </p:spPr>
          <p:txBody>
            <a:bodyPr wrap="none" rtlCol="0">
              <a:spAutoFit/>
            </a:bodyPr>
            <a:lstStyle/>
            <a:p>
              <a:r>
                <a:rPr lang="en-US" dirty="0"/>
                <a:t>Buy(q)</a:t>
              </a:r>
            </a:p>
          </p:txBody>
        </p:sp>
        <p:cxnSp>
          <p:nvCxnSpPr>
            <p:cNvPr id="65" name="Connector: Curved 44">
              <a:extLst>
                <a:ext uri="{FF2B5EF4-FFF2-40B4-BE49-F238E27FC236}">
                  <a16:creationId xmlns:a16="http://schemas.microsoft.com/office/drawing/2014/main" id="{14BC9EC7-4457-0A18-5177-8C83E32D2DF8}"/>
                </a:ext>
              </a:extLst>
            </p:cNvPr>
            <p:cNvCxnSpPr>
              <a:cxnSpLocks/>
              <a:stCxn id="62" idx="0"/>
              <a:endCxn id="23" idx="0"/>
            </p:cNvCxnSpPr>
            <p:nvPr/>
          </p:nvCxnSpPr>
          <p:spPr>
            <a:xfrm rot="16200000" flipH="1" flipV="1">
              <a:off x="5561823" y="3204386"/>
              <a:ext cx="9014" cy="1271104"/>
            </a:xfrm>
            <a:prstGeom prst="curvedConnector3">
              <a:avLst>
                <a:gd name="adj1" fmla="val -3049689"/>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B53860B3-E348-617E-F26F-7FC93B387B00}"/>
              </a:ext>
            </a:extLst>
          </p:cNvPr>
          <p:cNvGrpSpPr/>
          <p:nvPr/>
        </p:nvGrpSpPr>
        <p:grpSpPr>
          <a:xfrm>
            <a:off x="3522744" y="3035984"/>
            <a:ext cx="1408034" cy="808461"/>
            <a:chOff x="3522744" y="3035984"/>
            <a:chExt cx="1408034" cy="808461"/>
          </a:xfrm>
        </p:grpSpPr>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747EFA7-7B1E-F354-0421-BCCDE924A6A2}"/>
                    </a:ext>
                  </a:extLst>
                </p:cNvPr>
                <p:cNvSpPr txBox="1"/>
                <p:nvPr/>
              </p:nvSpPr>
              <p:spPr>
                <a:xfrm>
                  <a:off x="3522744" y="3035984"/>
                  <a:ext cx="1191288" cy="369332"/>
                </a:xfrm>
                <a:prstGeom prst="rect">
                  <a:avLst/>
                </a:prstGeom>
                <a:noFill/>
              </p:spPr>
              <p:txBody>
                <a:bodyPr wrap="none" rtlCol="0">
                  <a:spAutoFit/>
                </a:bodyPr>
                <a:lstStyle/>
                <a:p>
                  <a14:m>
                    <m:oMath xmlns:m="http://schemas.openxmlformats.org/officeDocument/2006/math">
                      <m:sSub>
                        <m:sSubPr>
                          <m:ctrlPr>
                            <a:rPr lang="en-US" b="1" i="1" dirty="0" smtClean="0">
                              <a:latin typeface="Cambria Math" panose="02040503050406030204" pitchFamily="18" charset="0"/>
                            </a:rPr>
                          </m:ctrlPr>
                        </m:sSubPr>
                        <m:e>
                          <m:r>
                            <a:rPr lang="en-US" b="1" i="1" dirty="0" smtClean="0">
                              <a:latin typeface="Cambria Math" panose="02040503050406030204" pitchFamily="18" charset="0"/>
                            </a:rPr>
                            <m:t>𝑩</m:t>
                          </m:r>
                        </m:e>
                        <m:sub>
                          <m:r>
                            <a:rPr lang="en-US" b="1" i="1" dirty="0" smtClean="0">
                              <a:latin typeface="Cambria Math" panose="02040503050406030204" pitchFamily="18" charset="0"/>
                            </a:rPr>
                            <m:t>𝟐</m:t>
                          </m:r>
                        </m:sub>
                      </m:sSub>
                    </m:oMath>
                  </a14:m>
                  <a:r>
                    <a:rPr lang="en-US" dirty="0"/>
                    <a:t>: Buy(q)</a:t>
                  </a:r>
                </a:p>
              </p:txBody>
            </p:sp>
          </mc:Choice>
          <mc:Fallback xmlns="">
            <p:sp>
              <p:nvSpPr>
                <p:cNvPr id="64" name="TextBox 63">
                  <a:extLst>
                    <a:ext uri="{FF2B5EF4-FFF2-40B4-BE49-F238E27FC236}">
                      <a16:creationId xmlns:a16="http://schemas.microsoft.com/office/drawing/2014/main" id="{A747EFA7-7B1E-F354-0421-BCCDE924A6A2}"/>
                    </a:ext>
                  </a:extLst>
                </p:cNvPr>
                <p:cNvSpPr txBox="1">
                  <a:spLocks noRot="1" noChangeAspect="1" noMove="1" noResize="1" noEditPoints="1" noAdjustHandles="1" noChangeArrowheads="1" noChangeShapeType="1" noTextEdit="1"/>
                </p:cNvSpPr>
                <p:nvPr/>
              </p:nvSpPr>
              <p:spPr>
                <a:xfrm>
                  <a:off x="3522744" y="3035984"/>
                  <a:ext cx="1191288" cy="369332"/>
                </a:xfrm>
                <a:prstGeom prst="rect">
                  <a:avLst/>
                </a:prstGeom>
                <a:blipFill>
                  <a:blip r:embed="rId8"/>
                  <a:stretch>
                    <a:fillRect t="-6667" r="-3158" b="-23333"/>
                  </a:stretch>
                </a:blipFill>
              </p:spPr>
              <p:txBody>
                <a:bodyPr/>
                <a:lstStyle/>
                <a:p>
                  <a:r>
                    <a:rPr lang="en-US">
                      <a:noFill/>
                    </a:rPr>
                    <a:t> </a:t>
                  </a:r>
                </a:p>
              </p:txBody>
            </p:sp>
          </mc:Fallback>
        </mc:AlternateContent>
        <p:cxnSp>
          <p:nvCxnSpPr>
            <p:cNvPr id="66" name="Connector: Curved 44">
              <a:extLst>
                <a:ext uri="{FF2B5EF4-FFF2-40B4-BE49-F238E27FC236}">
                  <a16:creationId xmlns:a16="http://schemas.microsoft.com/office/drawing/2014/main" id="{FA0D259B-3ABB-A409-D852-ADD9C1CA10DE}"/>
                </a:ext>
              </a:extLst>
            </p:cNvPr>
            <p:cNvCxnSpPr>
              <a:cxnSpLocks/>
              <a:stCxn id="23" idx="0"/>
              <a:endCxn id="60" idx="0"/>
            </p:cNvCxnSpPr>
            <p:nvPr/>
          </p:nvCxnSpPr>
          <p:spPr>
            <a:xfrm rot="16200000" flipV="1">
              <a:off x="4225977" y="3139643"/>
              <a:ext cx="1570" cy="1408033"/>
            </a:xfrm>
            <a:prstGeom prst="curvedConnector3">
              <a:avLst>
                <a:gd name="adj1" fmla="val 19083949"/>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09A8207A-62C0-46CA-5613-EE068D85794E}"/>
              </a:ext>
            </a:extLst>
          </p:cNvPr>
          <p:cNvGrpSpPr/>
          <p:nvPr/>
        </p:nvGrpSpPr>
        <p:grpSpPr>
          <a:xfrm>
            <a:off x="3522744" y="4212207"/>
            <a:ext cx="1408033" cy="673632"/>
            <a:chOff x="3522744" y="4212207"/>
            <a:chExt cx="1408033" cy="673632"/>
          </a:xfrm>
        </p:grpSpPr>
        <p:cxnSp>
          <p:nvCxnSpPr>
            <p:cNvPr id="67" name="Connector: Curved 44">
              <a:extLst>
                <a:ext uri="{FF2B5EF4-FFF2-40B4-BE49-F238E27FC236}">
                  <a16:creationId xmlns:a16="http://schemas.microsoft.com/office/drawing/2014/main" id="{03A7815B-E361-9278-D2A3-54A4882EA5D3}"/>
                </a:ext>
              </a:extLst>
            </p:cNvPr>
            <p:cNvCxnSpPr>
              <a:cxnSpLocks/>
              <a:stCxn id="60" idx="2"/>
              <a:endCxn id="23" idx="2"/>
            </p:cNvCxnSpPr>
            <p:nvPr/>
          </p:nvCxnSpPr>
          <p:spPr>
            <a:xfrm rot="16200000" flipH="1">
              <a:off x="4225976" y="3508975"/>
              <a:ext cx="1570" cy="1408033"/>
            </a:xfrm>
            <a:prstGeom prst="curvedConnector3">
              <a:avLst>
                <a:gd name="adj1" fmla="val 1466051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2261E996-D14F-E811-6360-3168C57EAF1F}"/>
                </a:ext>
              </a:extLst>
            </p:cNvPr>
            <p:cNvSpPr txBox="1"/>
            <p:nvPr/>
          </p:nvSpPr>
          <p:spPr>
            <a:xfrm>
              <a:off x="3839475" y="4516507"/>
              <a:ext cx="774571" cy="369332"/>
            </a:xfrm>
            <a:prstGeom prst="rect">
              <a:avLst/>
            </a:prstGeom>
            <a:noFill/>
          </p:spPr>
          <p:txBody>
            <a:bodyPr wrap="none" rtlCol="0">
              <a:spAutoFit/>
            </a:bodyPr>
            <a:lstStyle/>
            <a:p>
              <a:r>
                <a:rPr lang="en-US" dirty="0"/>
                <a:t>Sell(q)</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81880A8-FF5F-1B8A-79D7-D4AF80020099}"/>
                  </a:ext>
                </a:extLst>
              </p:cNvPr>
              <p:cNvSpPr txBox="1"/>
              <p:nvPr/>
            </p:nvSpPr>
            <p:spPr>
              <a:xfrm>
                <a:off x="4487644" y="3844445"/>
                <a:ext cx="8862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𝑞</m:t>
                      </m:r>
                    </m:oMath>
                  </m:oMathPara>
                </a14:m>
                <a:endParaRPr lang="en-US" dirty="0"/>
              </a:p>
            </p:txBody>
          </p:sp>
        </mc:Choice>
        <mc:Fallback xmlns="">
          <p:sp>
            <p:nvSpPr>
              <p:cNvPr id="23" name="TextBox 22">
                <a:extLst>
                  <a:ext uri="{FF2B5EF4-FFF2-40B4-BE49-F238E27FC236}">
                    <a16:creationId xmlns:a16="http://schemas.microsoft.com/office/drawing/2014/main" id="{B81880A8-FF5F-1B8A-79D7-D4AF80020099}"/>
                  </a:ext>
                </a:extLst>
              </p:cNvPr>
              <p:cNvSpPr txBox="1">
                <a:spLocks noRot="1" noChangeAspect="1" noMove="1" noResize="1" noEditPoints="1" noAdjustHandles="1" noChangeArrowheads="1" noChangeShapeType="1" noTextEdit="1"/>
              </p:cNvSpPr>
              <p:nvPr/>
            </p:nvSpPr>
            <p:spPr>
              <a:xfrm>
                <a:off x="4487644" y="3844445"/>
                <a:ext cx="886268" cy="369332"/>
              </a:xfrm>
              <a:prstGeom prst="rect">
                <a:avLst/>
              </a:prstGeom>
              <a:blipFill>
                <a:blip r:embed="rId10"/>
                <a:stretch>
                  <a:fillRect b="-10000"/>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4862F4C1-5272-F349-83C9-3EC0717EFA14}"/>
              </a:ext>
            </a:extLst>
          </p:cNvPr>
          <p:cNvGrpSpPr/>
          <p:nvPr/>
        </p:nvGrpSpPr>
        <p:grpSpPr>
          <a:xfrm>
            <a:off x="9940689" y="2287192"/>
            <a:ext cx="1742144" cy="2598647"/>
            <a:chOff x="9035717" y="1973180"/>
            <a:chExt cx="2743200" cy="2959768"/>
          </a:xfrm>
        </p:grpSpPr>
        <p:sp>
          <p:nvSpPr>
            <p:cNvPr id="18" name="Rectangle 17">
              <a:extLst>
                <a:ext uri="{FF2B5EF4-FFF2-40B4-BE49-F238E27FC236}">
                  <a16:creationId xmlns:a16="http://schemas.microsoft.com/office/drawing/2014/main" id="{A9AF9943-A42D-6A4E-9A2D-D82F599DF9E1}"/>
                </a:ext>
              </a:extLst>
            </p:cNvPr>
            <p:cNvSpPr/>
            <p:nvPr/>
          </p:nvSpPr>
          <p:spPr>
            <a:xfrm>
              <a:off x="9035717" y="1973180"/>
              <a:ext cx="2743200" cy="295976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E373BB1-7255-864C-A74E-EA3DC1BF1FE0}"/>
                </a:ext>
              </a:extLst>
            </p:cNvPr>
            <p:cNvGrpSpPr/>
            <p:nvPr/>
          </p:nvGrpSpPr>
          <p:grpSpPr>
            <a:xfrm>
              <a:off x="9284837" y="2294967"/>
              <a:ext cx="2270992" cy="2198149"/>
              <a:chOff x="9284837" y="2294967"/>
              <a:chExt cx="2270992" cy="2198149"/>
            </a:xfrm>
          </p:grpSpPr>
          <p:cxnSp>
            <p:nvCxnSpPr>
              <p:cNvPr id="20" name="Connector: Curved 44">
                <a:extLst>
                  <a:ext uri="{FF2B5EF4-FFF2-40B4-BE49-F238E27FC236}">
                    <a16:creationId xmlns:a16="http://schemas.microsoft.com/office/drawing/2014/main" id="{1449FE72-05C2-EB41-9774-835D638B530D}"/>
                  </a:ext>
                </a:extLst>
              </p:cNvPr>
              <p:cNvCxnSpPr>
                <a:cxnSpLocks/>
              </p:cNvCxnSpPr>
              <p:nvPr/>
            </p:nvCxnSpPr>
            <p:spPr>
              <a:xfrm rot="16200000" flipH="1" flipV="1">
                <a:off x="10370100" y="1579038"/>
                <a:ext cx="25758" cy="2196281"/>
              </a:xfrm>
              <a:prstGeom prst="curvedConnector3">
                <a:avLst>
                  <a:gd name="adj1" fmla="val 3320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CB5EC2D-67AF-9F44-91EE-5054E10E90E1}"/>
                  </a:ext>
                </a:extLst>
              </p:cNvPr>
              <p:cNvSpPr txBox="1"/>
              <p:nvPr/>
            </p:nvSpPr>
            <p:spPr>
              <a:xfrm>
                <a:off x="10047791" y="2294967"/>
                <a:ext cx="670376" cy="369332"/>
              </a:xfrm>
              <a:prstGeom prst="rect">
                <a:avLst/>
              </a:prstGeom>
              <a:noFill/>
            </p:spPr>
            <p:txBody>
              <a:bodyPr wrap="none" rtlCol="0">
                <a:spAutoFit/>
              </a:bodyPr>
              <a:lstStyle/>
              <a:p>
                <a:r>
                  <a:rPr lang="en-US" dirty="0"/>
                  <a:t>User </a:t>
                </a:r>
              </a:p>
            </p:txBody>
          </p:sp>
          <p:sp>
            <p:nvSpPr>
              <p:cNvPr id="22" name="TextBox 21">
                <a:extLst>
                  <a:ext uri="{FF2B5EF4-FFF2-40B4-BE49-F238E27FC236}">
                    <a16:creationId xmlns:a16="http://schemas.microsoft.com/office/drawing/2014/main" id="{B2CF65E9-19A7-754F-8DB1-DAFCEF967A9E}"/>
                  </a:ext>
                </a:extLst>
              </p:cNvPr>
              <p:cNvSpPr txBox="1"/>
              <p:nvPr/>
            </p:nvSpPr>
            <p:spPr>
              <a:xfrm>
                <a:off x="9884393" y="2957027"/>
                <a:ext cx="1429151" cy="420656"/>
              </a:xfrm>
              <a:prstGeom prst="rect">
                <a:avLst/>
              </a:prstGeom>
              <a:noFill/>
            </p:spPr>
            <p:txBody>
              <a:bodyPr wrap="none" rtlCol="0">
                <a:spAutoFit/>
              </a:bodyPr>
              <a:lstStyle/>
              <a:p>
                <a:r>
                  <a:rPr lang="en-US" dirty="0"/>
                  <a:t>Builder </a:t>
                </a:r>
              </a:p>
            </p:txBody>
          </p:sp>
          <p:cxnSp>
            <p:nvCxnSpPr>
              <p:cNvPr id="24" name="Connector: Curved 44">
                <a:extLst>
                  <a:ext uri="{FF2B5EF4-FFF2-40B4-BE49-F238E27FC236}">
                    <a16:creationId xmlns:a16="http://schemas.microsoft.com/office/drawing/2014/main" id="{5451A1AB-7755-AC40-BE82-3E6895AF94AB}"/>
                  </a:ext>
                </a:extLst>
              </p:cNvPr>
              <p:cNvCxnSpPr>
                <a:cxnSpLocks/>
              </p:cNvCxnSpPr>
              <p:nvPr/>
            </p:nvCxnSpPr>
            <p:spPr>
              <a:xfrm rot="16200000" flipV="1">
                <a:off x="10379062" y="2229486"/>
                <a:ext cx="517" cy="2188966"/>
              </a:xfrm>
              <a:prstGeom prst="curvedConnector3">
                <a:avLst>
                  <a:gd name="adj1" fmla="val 1650484"/>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44">
                <a:extLst>
                  <a:ext uri="{FF2B5EF4-FFF2-40B4-BE49-F238E27FC236}">
                    <a16:creationId xmlns:a16="http://schemas.microsoft.com/office/drawing/2014/main" id="{76B9FD48-E0D8-5848-9D32-CF3E16A01890}"/>
                  </a:ext>
                </a:extLst>
              </p:cNvPr>
              <p:cNvCxnSpPr>
                <a:cxnSpLocks/>
              </p:cNvCxnSpPr>
              <p:nvPr/>
            </p:nvCxnSpPr>
            <p:spPr>
              <a:xfrm rot="16200000" flipV="1">
                <a:off x="10379061" y="2778225"/>
                <a:ext cx="517" cy="2188966"/>
              </a:xfrm>
              <a:prstGeom prst="curvedConnector3">
                <a:avLst>
                  <a:gd name="adj1" fmla="val 165048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D56741E-48D2-194B-8147-6646A0EF54FC}"/>
                  </a:ext>
                </a:extLst>
              </p:cNvPr>
              <p:cNvSpPr txBox="1"/>
              <p:nvPr/>
            </p:nvSpPr>
            <p:spPr>
              <a:xfrm>
                <a:off x="9604940" y="3462292"/>
                <a:ext cx="1569426" cy="420656"/>
              </a:xfrm>
              <a:prstGeom prst="rect">
                <a:avLst/>
              </a:prstGeom>
              <a:noFill/>
            </p:spPr>
            <p:txBody>
              <a:bodyPr wrap="none" rtlCol="0">
                <a:spAutoFit/>
              </a:bodyPr>
              <a:lstStyle/>
              <a:p>
                <a:r>
                  <a:rPr lang="en-US" dirty="0"/>
                  <a:t>Buy token 1</a:t>
                </a:r>
              </a:p>
            </p:txBody>
          </p:sp>
          <p:sp>
            <p:nvSpPr>
              <p:cNvPr id="27" name="TextBox 26">
                <a:extLst>
                  <a:ext uri="{FF2B5EF4-FFF2-40B4-BE49-F238E27FC236}">
                    <a16:creationId xmlns:a16="http://schemas.microsoft.com/office/drawing/2014/main" id="{011BB219-B418-9A4E-90DE-474A2B4B9630}"/>
                  </a:ext>
                </a:extLst>
              </p:cNvPr>
              <p:cNvSpPr txBox="1"/>
              <p:nvPr/>
            </p:nvSpPr>
            <p:spPr>
              <a:xfrm>
                <a:off x="9592917" y="4072460"/>
                <a:ext cx="1540151" cy="420656"/>
              </a:xfrm>
              <a:prstGeom prst="rect">
                <a:avLst/>
              </a:prstGeom>
              <a:noFill/>
            </p:spPr>
            <p:txBody>
              <a:bodyPr wrap="none" rtlCol="0">
                <a:spAutoFit/>
              </a:bodyPr>
              <a:lstStyle/>
              <a:p>
                <a:r>
                  <a:rPr lang="en-US" dirty="0"/>
                  <a:t>Sell token 1</a:t>
                </a:r>
              </a:p>
            </p:txBody>
          </p:sp>
          <p:cxnSp>
            <p:nvCxnSpPr>
              <p:cNvPr id="29" name="Connector: Curved 44">
                <a:extLst>
                  <a:ext uri="{FF2B5EF4-FFF2-40B4-BE49-F238E27FC236}">
                    <a16:creationId xmlns:a16="http://schemas.microsoft.com/office/drawing/2014/main" id="{5BA515AC-A2EA-EE48-982C-1B762A4A5F32}"/>
                  </a:ext>
                </a:extLst>
              </p:cNvPr>
              <p:cNvCxnSpPr>
                <a:cxnSpLocks/>
              </p:cNvCxnSpPr>
              <p:nvPr/>
            </p:nvCxnSpPr>
            <p:spPr>
              <a:xfrm>
                <a:off x="9286245" y="4481363"/>
                <a:ext cx="2269584" cy="1198"/>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81115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361A9-EF02-6565-8D39-BC71BCD0BE98}"/>
              </a:ext>
            </a:extLst>
          </p:cNvPr>
          <p:cNvSpPr>
            <a:spLocks noGrp="1"/>
          </p:cNvSpPr>
          <p:nvPr>
            <p:ph type="title"/>
          </p:nvPr>
        </p:nvSpPr>
        <p:spPr>
          <a:xfrm>
            <a:off x="838200" y="365125"/>
            <a:ext cx="10925432" cy="1325563"/>
          </a:xfrm>
        </p:spPr>
        <p:txBody>
          <a:bodyPr/>
          <a:lstStyle/>
          <a:p>
            <a:r>
              <a:rPr lang="en-US" dirty="0"/>
              <a:t>Cost manipulation on </a:t>
            </a:r>
            <a:r>
              <a:rPr lang="en-US" dirty="0" err="1"/>
              <a:t>Uniswap</a:t>
            </a:r>
            <a:r>
              <a:rPr lang="en-US" dirty="0"/>
              <a:t> (Lower bound)</a:t>
            </a:r>
          </a:p>
        </p:txBody>
      </p:sp>
      <p:sp>
        <p:nvSpPr>
          <p:cNvPr id="4" name="Slide Number Placeholder 3">
            <a:extLst>
              <a:ext uri="{FF2B5EF4-FFF2-40B4-BE49-F238E27FC236}">
                <a16:creationId xmlns:a16="http://schemas.microsoft.com/office/drawing/2014/main" id="{69EDE373-A46E-ABD1-07C3-A2B45A8B7394}"/>
              </a:ext>
            </a:extLst>
          </p:cNvPr>
          <p:cNvSpPr>
            <a:spLocks noGrp="1"/>
          </p:cNvSpPr>
          <p:nvPr>
            <p:ph type="sldNum" sz="quarter" idx="12"/>
          </p:nvPr>
        </p:nvSpPr>
        <p:spPr/>
        <p:txBody>
          <a:bodyPr/>
          <a:lstStyle/>
          <a:p>
            <a:fld id="{C0E737A0-9836-0546-90C2-916B04F48200}" type="slidenum">
              <a:rPr lang="en-US" smtClean="0"/>
              <a:t>12</a:t>
            </a:fld>
            <a:endParaRPr lang="en-US"/>
          </a:p>
        </p:txBody>
      </p:sp>
      <p:sp>
        <p:nvSpPr>
          <p:cNvPr id="7" name="TextBox 6">
            <a:extLst>
              <a:ext uri="{FF2B5EF4-FFF2-40B4-BE49-F238E27FC236}">
                <a16:creationId xmlns:a16="http://schemas.microsoft.com/office/drawing/2014/main" id="{2C9B2ECA-C5B1-68D6-9B8E-B8E3D14CB856}"/>
              </a:ext>
            </a:extLst>
          </p:cNvPr>
          <p:cNvSpPr txBox="1"/>
          <p:nvPr/>
        </p:nvSpPr>
        <p:spPr>
          <a:xfrm>
            <a:off x="7023447" y="6123543"/>
            <a:ext cx="4330353" cy="369332"/>
          </a:xfrm>
          <a:prstGeom prst="rect">
            <a:avLst/>
          </a:prstGeom>
          <a:noFill/>
        </p:spPr>
        <p:txBody>
          <a:bodyPr wrap="none" rtlCol="0">
            <a:spAutoFit/>
          </a:bodyPr>
          <a:lstStyle/>
          <a:p>
            <a:r>
              <a:rPr lang="en-US" dirty="0"/>
              <a:t>Adapted from </a:t>
            </a:r>
            <a:r>
              <a:rPr lang="en-US" dirty="0">
                <a:hlinkClick r:id="rId3"/>
              </a:rPr>
              <a:t>https://explore.flashbots.net</a:t>
            </a:r>
            <a:endParaRPr lang="en-US" dirty="0"/>
          </a:p>
        </p:txBody>
      </p:sp>
      <p:graphicFrame>
        <p:nvGraphicFramePr>
          <p:cNvPr id="8" name="Chart 7">
            <a:extLst>
              <a:ext uri="{FF2B5EF4-FFF2-40B4-BE49-F238E27FC236}">
                <a16:creationId xmlns:a16="http://schemas.microsoft.com/office/drawing/2014/main" id="{604BB482-B287-2D68-E043-42F2D4A7DAE0}"/>
              </a:ext>
            </a:extLst>
          </p:cNvPr>
          <p:cNvGraphicFramePr>
            <a:graphicFrameLocks/>
          </p:cNvGraphicFramePr>
          <p:nvPr>
            <p:extLst>
              <p:ext uri="{D42A27DB-BD31-4B8C-83A1-F6EECF244321}">
                <p14:modId xmlns:p14="http://schemas.microsoft.com/office/powerpoint/2010/main" val="2195481089"/>
              </p:ext>
            </p:extLst>
          </p:nvPr>
        </p:nvGraphicFramePr>
        <p:xfrm>
          <a:off x="838200" y="1690688"/>
          <a:ext cx="10515600" cy="435133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CD7553ED-91AE-B148-BC02-8C0E52B868AF}"/>
              </a:ext>
            </a:extLst>
          </p:cNvPr>
          <p:cNvSpPr txBox="1"/>
          <p:nvPr/>
        </p:nvSpPr>
        <p:spPr>
          <a:xfrm>
            <a:off x="4692479" y="5664025"/>
            <a:ext cx="1403521" cy="369332"/>
          </a:xfrm>
          <a:prstGeom prst="rect">
            <a:avLst/>
          </a:prstGeom>
          <a:solidFill>
            <a:schemeClr val="bg2"/>
          </a:solidFill>
        </p:spPr>
        <p:txBody>
          <a:bodyPr wrap="square">
            <a:spAutoFit/>
          </a:bodyPr>
          <a:lstStyle/>
          <a:p>
            <a:r>
              <a:rPr lang="en-US" dirty="0"/>
              <a:t>MEV (</a:t>
            </a:r>
            <a:r>
              <a:rPr lang="en-US" dirty="0" err="1"/>
              <a:t>PoW</a:t>
            </a:r>
            <a:r>
              <a:rPr lang="en-US" dirty="0"/>
              <a:t>)</a:t>
            </a:r>
          </a:p>
        </p:txBody>
      </p:sp>
      <p:sp>
        <p:nvSpPr>
          <p:cNvPr id="10" name="TextBox 9">
            <a:extLst>
              <a:ext uri="{FF2B5EF4-FFF2-40B4-BE49-F238E27FC236}">
                <a16:creationId xmlns:a16="http://schemas.microsoft.com/office/drawing/2014/main" id="{5BFEB53E-9FCE-5E46-ABD7-E51B585AAB4A}"/>
              </a:ext>
            </a:extLst>
          </p:cNvPr>
          <p:cNvSpPr txBox="1"/>
          <p:nvPr/>
        </p:nvSpPr>
        <p:spPr>
          <a:xfrm>
            <a:off x="6199998" y="5664025"/>
            <a:ext cx="1930743" cy="369332"/>
          </a:xfrm>
          <a:prstGeom prst="rect">
            <a:avLst/>
          </a:prstGeom>
          <a:solidFill>
            <a:schemeClr val="bg2"/>
          </a:solidFill>
        </p:spPr>
        <p:txBody>
          <a:bodyPr wrap="square">
            <a:spAutoFit/>
          </a:bodyPr>
          <a:lstStyle/>
          <a:p>
            <a:r>
              <a:rPr lang="en-US" dirty="0"/>
              <a:t>MEV (</a:t>
            </a:r>
            <a:r>
              <a:rPr lang="en-US" dirty="0" err="1"/>
              <a:t>PoS</a:t>
            </a:r>
            <a:r>
              <a:rPr lang="en-US" dirty="0"/>
              <a:t>)</a:t>
            </a:r>
          </a:p>
        </p:txBody>
      </p:sp>
      <p:sp>
        <p:nvSpPr>
          <p:cNvPr id="11" name="TextBox 10">
            <a:extLst>
              <a:ext uri="{FF2B5EF4-FFF2-40B4-BE49-F238E27FC236}">
                <a16:creationId xmlns:a16="http://schemas.microsoft.com/office/drawing/2014/main" id="{B49445B6-8D2C-0748-83CF-4626E19AB225}"/>
              </a:ext>
            </a:extLst>
          </p:cNvPr>
          <p:cNvSpPr txBox="1"/>
          <p:nvPr/>
        </p:nvSpPr>
        <p:spPr>
          <a:xfrm>
            <a:off x="1005707" y="6123543"/>
            <a:ext cx="4984057" cy="369332"/>
          </a:xfrm>
          <a:prstGeom prst="rect">
            <a:avLst/>
          </a:prstGeom>
          <a:noFill/>
        </p:spPr>
        <p:txBody>
          <a:bodyPr wrap="none" rtlCol="0">
            <a:spAutoFit/>
          </a:bodyPr>
          <a:lstStyle/>
          <a:p>
            <a:r>
              <a:rPr lang="en-US" dirty="0"/>
              <a:t>~$1M/day (on ~1B/day volume); i.e., around ~0.1%</a:t>
            </a:r>
          </a:p>
        </p:txBody>
      </p:sp>
      <p:sp>
        <p:nvSpPr>
          <p:cNvPr id="3" name="TextBox 2">
            <a:extLst>
              <a:ext uri="{FF2B5EF4-FFF2-40B4-BE49-F238E27FC236}">
                <a16:creationId xmlns:a16="http://schemas.microsoft.com/office/drawing/2014/main" id="{D0AF77DB-E3EE-ACFA-6150-5485152B2573}"/>
              </a:ext>
            </a:extLst>
          </p:cNvPr>
          <p:cNvSpPr txBox="1"/>
          <p:nvPr/>
        </p:nvSpPr>
        <p:spPr>
          <a:xfrm>
            <a:off x="0" y="3435778"/>
            <a:ext cx="1005707" cy="646331"/>
          </a:xfrm>
          <a:prstGeom prst="rect">
            <a:avLst/>
          </a:prstGeom>
          <a:noFill/>
        </p:spPr>
        <p:txBody>
          <a:bodyPr wrap="square" rtlCol="0">
            <a:spAutoFit/>
          </a:bodyPr>
          <a:lstStyle/>
          <a:p>
            <a:pPr algn="ctr"/>
            <a:r>
              <a:rPr lang="en-US" dirty="0"/>
              <a:t>Million USD</a:t>
            </a:r>
          </a:p>
        </p:txBody>
      </p:sp>
    </p:spTree>
    <p:extLst>
      <p:ext uri="{BB962C8B-B14F-4D97-AF65-F5344CB8AC3E}">
        <p14:creationId xmlns:p14="http://schemas.microsoft.com/office/powerpoint/2010/main" val="3549072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AE6D2-500F-CE4B-AEB4-897FC9D2CF14}"/>
              </a:ext>
            </a:extLst>
          </p:cNvPr>
          <p:cNvSpPr>
            <a:spLocks noGrp="1"/>
          </p:cNvSpPr>
          <p:nvPr>
            <p:ph type="title"/>
          </p:nvPr>
        </p:nvSpPr>
        <p:spPr>
          <a:xfrm>
            <a:off x="838200" y="186416"/>
            <a:ext cx="10515600" cy="1325563"/>
          </a:xfrm>
        </p:spPr>
        <p:txBody>
          <a:bodyPr/>
          <a:lstStyle/>
          <a:p>
            <a:r>
              <a:rPr lang="en-US" dirty="0"/>
              <a:t>How do we know? </a:t>
            </a:r>
            <a:r>
              <a:rPr lang="en-US" dirty="0" err="1"/>
              <a:t>Flashbots</a:t>
            </a:r>
            <a:r>
              <a:rPr lang="en-US" dirty="0"/>
              <a:t> Auction</a:t>
            </a:r>
          </a:p>
        </p:txBody>
      </p:sp>
      <p:sp>
        <p:nvSpPr>
          <p:cNvPr id="4" name="Slide Number Placeholder 3">
            <a:extLst>
              <a:ext uri="{FF2B5EF4-FFF2-40B4-BE49-F238E27FC236}">
                <a16:creationId xmlns:a16="http://schemas.microsoft.com/office/drawing/2014/main" id="{78453157-6F96-4F4C-808F-9934CF4EAEE5}"/>
              </a:ext>
            </a:extLst>
          </p:cNvPr>
          <p:cNvSpPr>
            <a:spLocks noGrp="1"/>
          </p:cNvSpPr>
          <p:nvPr>
            <p:ph type="sldNum" sz="quarter" idx="12"/>
          </p:nvPr>
        </p:nvSpPr>
        <p:spPr/>
        <p:txBody>
          <a:bodyPr/>
          <a:lstStyle/>
          <a:p>
            <a:fld id="{C0E737A0-9836-0546-90C2-916B04F48200}" type="slidenum">
              <a:rPr lang="en-US" smtClean="0"/>
              <a:t>13</a:t>
            </a:fld>
            <a:endParaRPr lang="en-US"/>
          </a:p>
        </p:txBody>
      </p:sp>
      <p:sp>
        <p:nvSpPr>
          <p:cNvPr id="26" name="Rectangle 25">
            <a:extLst>
              <a:ext uri="{FF2B5EF4-FFF2-40B4-BE49-F238E27FC236}">
                <a16:creationId xmlns:a16="http://schemas.microsoft.com/office/drawing/2014/main" id="{33FF7AD1-C121-6044-9B87-68D67483F2EE}"/>
              </a:ext>
            </a:extLst>
          </p:cNvPr>
          <p:cNvSpPr/>
          <p:nvPr/>
        </p:nvSpPr>
        <p:spPr>
          <a:xfrm>
            <a:off x="1509910" y="3197293"/>
            <a:ext cx="159324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Sequencer</a:t>
            </a:r>
          </a:p>
        </p:txBody>
      </p:sp>
      <mc:AlternateContent xmlns:mc="http://schemas.openxmlformats.org/markup-compatibility/2006">
        <mc:Choice xmlns:a14="http://schemas.microsoft.com/office/drawing/2010/main" Requires="a14">
          <p:sp>
            <p:nvSpPr>
              <p:cNvPr id="27" name="Rectangle 26">
                <a:extLst>
                  <a:ext uri="{FF2B5EF4-FFF2-40B4-BE49-F238E27FC236}">
                    <a16:creationId xmlns:a16="http://schemas.microsoft.com/office/drawing/2014/main" id="{A13A398B-2379-9744-8A36-0DC766C84B8F}"/>
                  </a:ext>
                </a:extLst>
              </p:cNvPr>
              <p:cNvSpPr/>
              <p:nvPr/>
            </p:nvSpPr>
            <p:spPr>
              <a:xfrm>
                <a:off x="8540962" y="3157537"/>
                <a:ext cx="1441238"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Proposer</m:t>
                      </m:r>
                    </m:oMath>
                  </m:oMathPara>
                </a14:m>
                <a:endParaRPr lang="en-US" sz="2400" dirty="0"/>
              </a:p>
            </p:txBody>
          </p:sp>
        </mc:Choice>
        <mc:Fallback>
          <p:sp>
            <p:nvSpPr>
              <p:cNvPr id="27" name="Rectangle 26">
                <a:extLst>
                  <a:ext uri="{FF2B5EF4-FFF2-40B4-BE49-F238E27FC236}">
                    <a16:creationId xmlns:a16="http://schemas.microsoft.com/office/drawing/2014/main" id="{A13A398B-2379-9744-8A36-0DC766C84B8F}"/>
                  </a:ext>
                </a:extLst>
              </p:cNvPr>
              <p:cNvSpPr>
                <a:spLocks noRot="1" noChangeAspect="1" noMove="1" noResize="1" noEditPoints="1" noAdjustHandles="1" noChangeArrowheads="1" noChangeShapeType="1" noTextEdit="1"/>
              </p:cNvSpPr>
              <p:nvPr/>
            </p:nvSpPr>
            <p:spPr>
              <a:xfrm>
                <a:off x="8540962" y="3157537"/>
                <a:ext cx="1441238" cy="542925"/>
              </a:xfrm>
              <a:prstGeom prst="rect">
                <a:avLst/>
              </a:prstGeom>
              <a:blipFill>
                <a:blip r:embed="rId3"/>
                <a:stretch>
                  <a:fillRect l="-870" r="-870" b="-6818"/>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8B36A442-1BF1-F248-86AC-CDA9D37C4A13}"/>
              </a:ext>
            </a:extLst>
          </p:cNvPr>
          <p:cNvCxnSpPr>
            <a:cxnSpLocks/>
            <a:stCxn id="32" idx="3"/>
            <a:endCxn id="26" idx="1"/>
          </p:cNvCxnSpPr>
          <p:nvPr/>
        </p:nvCxnSpPr>
        <p:spPr>
          <a:xfrm>
            <a:off x="629163" y="2782438"/>
            <a:ext cx="880747" cy="645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1046CA2-BBB6-3541-AF87-7D3DE738EF27}"/>
              </a:ext>
            </a:extLst>
          </p:cNvPr>
          <p:cNvCxnSpPr>
            <a:cxnSpLocks/>
            <a:stCxn id="79" idx="3"/>
            <a:endCxn id="35" idx="1"/>
          </p:cNvCxnSpPr>
          <p:nvPr/>
        </p:nvCxnSpPr>
        <p:spPr>
          <a:xfrm>
            <a:off x="5595808" y="3433354"/>
            <a:ext cx="465719" cy="3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F7BFE59-38C1-7B47-BD98-34A740DC08DA}"/>
              </a:ext>
            </a:extLst>
          </p:cNvPr>
          <p:cNvCxnSpPr>
            <a:cxnSpLocks/>
            <a:stCxn id="33" idx="3"/>
            <a:endCxn id="26" idx="1"/>
          </p:cNvCxnSpPr>
          <p:nvPr/>
        </p:nvCxnSpPr>
        <p:spPr>
          <a:xfrm flipV="1">
            <a:off x="677926" y="3428126"/>
            <a:ext cx="831984" cy="619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09AC40C-9E1E-2A42-85DD-BC06AE575CAB}"/>
              </a:ext>
            </a:extLst>
          </p:cNvPr>
          <p:cNvCxnSpPr>
            <a:cxnSpLocks/>
            <a:stCxn id="34" idx="3"/>
            <a:endCxn id="26" idx="1"/>
          </p:cNvCxnSpPr>
          <p:nvPr/>
        </p:nvCxnSpPr>
        <p:spPr>
          <a:xfrm flipV="1">
            <a:off x="661062" y="3428126"/>
            <a:ext cx="848848" cy="22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F637A234-95B5-0E44-8C42-D3AB57A82C36}"/>
                  </a:ext>
                </a:extLst>
              </p:cNvPr>
              <p:cNvSpPr txBox="1"/>
              <p:nvPr/>
            </p:nvSpPr>
            <p:spPr>
              <a:xfrm>
                <a:off x="104826" y="2551605"/>
                <a:ext cx="524337"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𝑇</m:t>
                          </m:r>
                        </m:e>
                        <m:sub>
                          <m:r>
                            <a:rPr lang="en-US" sz="2400" b="0" i="1" dirty="0" smtClean="0">
                              <a:latin typeface="Cambria Math" panose="02040503050406030204" pitchFamily="18" charset="0"/>
                            </a:rPr>
                            <m:t>1</m:t>
                          </m:r>
                        </m:sub>
                      </m:sSub>
                    </m:oMath>
                  </m:oMathPara>
                </a14:m>
                <a:endParaRPr lang="en-US" sz="2400" dirty="0"/>
              </a:p>
            </p:txBody>
          </p:sp>
        </mc:Choice>
        <mc:Fallback xmlns="">
          <p:sp>
            <p:nvSpPr>
              <p:cNvPr id="32" name="TextBox 31">
                <a:extLst>
                  <a:ext uri="{FF2B5EF4-FFF2-40B4-BE49-F238E27FC236}">
                    <a16:creationId xmlns:a16="http://schemas.microsoft.com/office/drawing/2014/main" id="{F637A234-95B5-0E44-8C42-D3AB57A82C36}"/>
                  </a:ext>
                </a:extLst>
              </p:cNvPr>
              <p:cNvSpPr txBox="1">
                <a:spLocks noRot="1" noChangeAspect="1" noMove="1" noResize="1" noEditPoints="1" noAdjustHandles="1" noChangeArrowheads="1" noChangeShapeType="1" noTextEdit="1"/>
              </p:cNvSpPr>
              <p:nvPr/>
            </p:nvSpPr>
            <p:spPr>
              <a:xfrm>
                <a:off x="104826" y="2551605"/>
                <a:ext cx="524337" cy="461665"/>
              </a:xfrm>
              <a:prstGeom prst="rect">
                <a:avLst/>
              </a:prstGeom>
              <a:blipFill>
                <a:blip r:embed="rId4"/>
                <a:stretch>
                  <a:fillRect l="-4762"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70DCA26-46CF-4446-B76E-43A86C8900BE}"/>
                  </a:ext>
                </a:extLst>
              </p:cNvPr>
              <p:cNvSpPr txBox="1"/>
              <p:nvPr/>
            </p:nvSpPr>
            <p:spPr>
              <a:xfrm>
                <a:off x="104283" y="3816401"/>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𝑇</m:t>
                          </m:r>
                        </m:e>
                        <m:sub>
                          <m:r>
                            <a:rPr lang="en-US" sz="2400" b="0" i="1" dirty="0" smtClean="0">
                              <a:latin typeface="Cambria Math" panose="02040503050406030204" pitchFamily="18" charset="0"/>
                            </a:rPr>
                            <m:t>3</m:t>
                          </m:r>
                        </m:sub>
                      </m:sSub>
                    </m:oMath>
                  </m:oMathPara>
                </a14:m>
                <a:endParaRPr lang="en-US" sz="2400" dirty="0"/>
              </a:p>
            </p:txBody>
          </p:sp>
        </mc:Choice>
        <mc:Fallback xmlns="">
          <p:sp>
            <p:nvSpPr>
              <p:cNvPr id="33" name="TextBox 32">
                <a:extLst>
                  <a:ext uri="{FF2B5EF4-FFF2-40B4-BE49-F238E27FC236}">
                    <a16:creationId xmlns:a16="http://schemas.microsoft.com/office/drawing/2014/main" id="{570DCA26-46CF-4446-B76E-43A86C8900BE}"/>
                  </a:ext>
                </a:extLst>
              </p:cNvPr>
              <p:cNvSpPr txBox="1">
                <a:spLocks noRot="1" noChangeAspect="1" noMove="1" noResize="1" noEditPoints="1" noAdjustHandles="1" noChangeArrowheads="1" noChangeShapeType="1" noTextEdit="1"/>
              </p:cNvSpPr>
              <p:nvPr/>
            </p:nvSpPr>
            <p:spPr>
              <a:xfrm>
                <a:off x="104283" y="3816401"/>
                <a:ext cx="573643" cy="461665"/>
              </a:xfrm>
              <a:prstGeom prst="rect">
                <a:avLst/>
              </a:prstGeom>
              <a:blipFill>
                <a:blip r:embed="rId5"/>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1EF63F1-6973-FF43-982B-6DB19E267D4D}"/>
                  </a:ext>
                </a:extLst>
              </p:cNvPr>
              <p:cNvSpPr txBox="1"/>
              <p:nvPr/>
            </p:nvSpPr>
            <p:spPr>
              <a:xfrm>
                <a:off x="87419" y="3199590"/>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𝑇</m:t>
                          </m:r>
                        </m:e>
                        <m:sub>
                          <m:r>
                            <a:rPr lang="en-US" sz="2400" b="0" i="1" dirty="0" smtClean="0">
                              <a:latin typeface="Cambria Math" panose="02040503050406030204" pitchFamily="18" charset="0"/>
                            </a:rPr>
                            <m:t>2</m:t>
                          </m:r>
                        </m:sub>
                      </m:sSub>
                    </m:oMath>
                  </m:oMathPara>
                </a14:m>
                <a:endParaRPr lang="en-US" sz="2400" dirty="0"/>
              </a:p>
            </p:txBody>
          </p:sp>
        </mc:Choice>
        <mc:Fallback xmlns="">
          <p:sp>
            <p:nvSpPr>
              <p:cNvPr id="34" name="TextBox 33">
                <a:extLst>
                  <a:ext uri="{FF2B5EF4-FFF2-40B4-BE49-F238E27FC236}">
                    <a16:creationId xmlns:a16="http://schemas.microsoft.com/office/drawing/2014/main" id="{21EF63F1-6973-FF43-982B-6DB19E267D4D}"/>
                  </a:ext>
                </a:extLst>
              </p:cNvPr>
              <p:cNvSpPr txBox="1">
                <a:spLocks noRot="1" noChangeAspect="1" noMove="1" noResize="1" noEditPoints="1" noAdjustHandles="1" noChangeArrowheads="1" noChangeShapeType="1" noTextEdit="1"/>
              </p:cNvSpPr>
              <p:nvPr/>
            </p:nvSpPr>
            <p:spPr>
              <a:xfrm>
                <a:off x="87419" y="3199590"/>
                <a:ext cx="573643"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EA37E43F-9CF8-9847-AC80-1D6D6A20A4B7}"/>
                  </a:ext>
                </a:extLst>
              </p:cNvPr>
              <p:cNvSpPr/>
              <p:nvPr/>
            </p:nvSpPr>
            <p:spPr>
              <a:xfrm>
                <a:off x="6061527" y="3146447"/>
                <a:ext cx="1975905" cy="58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 </m:t>
                      </m:r>
                      <m:r>
                        <a:rPr lang="en-US" sz="2400" b="0" i="1" smtClean="0">
                          <a:solidFill>
                            <a:srgbClr val="C00000"/>
                          </a:solidFill>
                          <a:latin typeface="Cambria Math" panose="02040503050406030204" pitchFamily="18" charset="0"/>
                        </a:rPr>
                        <m:t>𝑇</m:t>
                      </m:r>
                      <m:r>
                        <a:rPr lang="en-US" sz="2400" b="0" i="1" baseline="-25000" smtClean="0">
                          <a:solidFill>
                            <a:srgbClr val="C00000"/>
                          </a:solidFill>
                          <a:latin typeface="Cambria Math" panose="02040503050406030204" pitchFamily="18" charset="0"/>
                        </a:rPr>
                        <m:t>5</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𝑇</m:t>
                      </m:r>
                      <m:r>
                        <a:rPr lang="en-US" sz="2400" b="0" i="1" baseline="-25000" smtClean="0">
                          <a:solidFill>
                            <a:srgbClr val="C00000"/>
                          </a:solidFill>
                          <a:latin typeface="Cambria Math" panose="02040503050406030204" pitchFamily="18" charset="0"/>
                        </a:rPr>
                        <m:t>4</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3</m:t>
                          </m:r>
                        </m:sub>
                      </m:sSub>
                    </m:oMath>
                  </m:oMathPara>
                </a14:m>
                <a:endParaRPr lang="en-US" sz="2400" dirty="0"/>
              </a:p>
            </p:txBody>
          </p:sp>
        </mc:Choice>
        <mc:Fallback xmlns="">
          <p:sp>
            <p:nvSpPr>
              <p:cNvPr id="35" name="Rectangle 34">
                <a:extLst>
                  <a:ext uri="{FF2B5EF4-FFF2-40B4-BE49-F238E27FC236}">
                    <a16:creationId xmlns:a16="http://schemas.microsoft.com/office/drawing/2014/main" id="{EA37E43F-9CF8-9847-AC80-1D6D6A20A4B7}"/>
                  </a:ext>
                </a:extLst>
              </p:cNvPr>
              <p:cNvSpPr>
                <a:spLocks noRot="1" noChangeAspect="1" noMove="1" noResize="1" noEditPoints="1" noAdjustHandles="1" noChangeArrowheads="1" noChangeShapeType="1" noTextEdit="1"/>
              </p:cNvSpPr>
              <p:nvPr/>
            </p:nvSpPr>
            <p:spPr>
              <a:xfrm>
                <a:off x="6061527" y="3146447"/>
                <a:ext cx="1975905" cy="580142"/>
              </a:xfrm>
              <a:prstGeom prst="rect">
                <a:avLst/>
              </a:prstGeom>
              <a:blipFill>
                <a:blip r:embed="rId7"/>
                <a:stretch>
                  <a:fillRect r="-3165"/>
                </a:stretch>
              </a:blipFill>
            </p:spPr>
            <p:txBody>
              <a:bodyPr/>
              <a:lstStyle/>
              <a:p>
                <a:r>
                  <a:rPr lang="en-US">
                    <a:noFill/>
                  </a:rPr>
                  <a:t> </a:t>
                </a:r>
              </a:p>
            </p:txBody>
          </p:sp>
        </mc:Fallback>
      </mc:AlternateContent>
      <p:cxnSp>
        <p:nvCxnSpPr>
          <p:cNvPr id="36" name="Straight Arrow Connector 35">
            <a:extLst>
              <a:ext uri="{FF2B5EF4-FFF2-40B4-BE49-F238E27FC236}">
                <a16:creationId xmlns:a16="http://schemas.microsoft.com/office/drawing/2014/main" id="{5D9CCCAF-3177-2148-8F04-E87993670189}"/>
              </a:ext>
            </a:extLst>
          </p:cNvPr>
          <p:cNvCxnSpPr>
            <a:cxnSpLocks/>
            <a:stCxn id="35" idx="3"/>
            <a:endCxn id="27" idx="1"/>
          </p:cNvCxnSpPr>
          <p:nvPr/>
        </p:nvCxnSpPr>
        <p:spPr>
          <a:xfrm flipV="1">
            <a:off x="8037432" y="3429000"/>
            <a:ext cx="503530" cy="75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E93B4FA8-AC67-F841-84B9-380472C0D346}"/>
                  </a:ext>
                </a:extLst>
              </p:cNvPr>
              <p:cNvSpPr/>
              <p:nvPr/>
            </p:nvSpPr>
            <p:spPr>
              <a:xfrm>
                <a:off x="10299485" y="2925242"/>
                <a:ext cx="1834640" cy="1006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 </m:t>
                      </m:r>
                      <m:r>
                        <m:rPr>
                          <m:sty m:val="p"/>
                        </m:rPr>
                        <a:rPr lang="en-US" sz="2000" b="0" i="0" smtClean="0">
                          <a:latin typeface="Cambria Math" panose="02040503050406030204" pitchFamily="18" charset="0"/>
                        </a:rPr>
                        <m:t>Blockchain</m:t>
                      </m:r>
                      <m:r>
                        <a:rPr lang="en-US" sz="2000" b="0" i="0" smtClean="0">
                          <a:latin typeface="Cambria Math" panose="02040503050406030204" pitchFamily="18" charset="0"/>
                        </a:rPr>
                        <m:t> </m:t>
                      </m:r>
                    </m:oMath>
                  </m:oMathPara>
                </a14:m>
                <a:br>
                  <a:rPr lang="en-US" sz="2000" b="0" i="0" dirty="0">
                    <a:latin typeface="Cambria Math" panose="02040503050406030204" pitchFamily="18" charset="0"/>
                  </a:rPr>
                </a:br>
                <a:r>
                  <a:rPr lang="en-US" sz="2000" b="0" i="0" dirty="0">
                    <a:latin typeface="Cambria Math" panose="02040503050406030204" pitchFamily="18" charset="0"/>
                  </a:rPr>
                  <a:t> </a:t>
                </a:r>
                <a14:m>
                  <m:oMath xmlns:m="http://schemas.openxmlformats.org/officeDocument/2006/math">
                    <m:r>
                      <m:rPr>
                        <m:sty m:val="p"/>
                      </m:rPr>
                      <a:rPr lang="en-US" sz="2000" b="0" i="0" smtClean="0">
                        <a:latin typeface="Cambria Math" panose="02040503050406030204" pitchFamily="18" charset="0"/>
                      </a:rPr>
                      <m:t>contract</m:t>
                    </m:r>
                  </m:oMath>
                </a14:m>
                <a:r>
                  <a:rPr lang="en-US" sz="2000" dirty="0"/>
                  <a:t> (AMM)</a:t>
                </a:r>
              </a:p>
            </p:txBody>
          </p:sp>
        </mc:Choice>
        <mc:Fallback xmlns="">
          <p:sp>
            <p:nvSpPr>
              <p:cNvPr id="37" name="Rectangle 36">
                <a:extLst>
                  <a:ext uri="{FF2B5EF4-FFF2-40B4-BE49-F238E27FC236}">
                    <a16:creationId xmlns:a16="http://schemas.microsoft.com/office/drawing/2014/main" id="{E93B4FA8-AC67-F841-84B9-380472C0D346}"/>
                  </a:ext>
                </a:extLst>
              </p:cNvPr>
              <p:cNvSpPr>
                <a:spLocks noRot="1" noChangeAspect="1" noMove="1" noResize="1" noEditPoints="1" noAdjustHandles="1" noChangeArrowheads="1" noChangeShapeType="1" noTextEdit="1"/>
              </p:cNvSpPr>
              <p:nvPr/>
            </p:nvSpPr>
            <p:spPr>
              <a:xfrm>
                <a:off x="10299485" y="2925242"/>
                <a:ext cx="1834640" cy="1006242"/>
              </a:xfrm>
              <a:prstGeom prst="rect">
                <a:avLst/>
              </a:prstGeom>
              <a:blipFill>
                <a:blip r:embed="rId8"/>
                <a:stretch>
                  <a:fillRect b="-9756"/>
                </a:stretch>
              </a:blipFill>
            </p:spPr>
            <p:txBody>
              <a:bodyPr/>
              <a:lstStyle/>
              <a:p>
                <a:r>
                  <a:rPr lang="en-US">
                    <a:noFill/>
                  </a:rPr>
                  <a:t> </a:t>
                </a:r>
              </a:p>
            </p:txBody>
          </p:sp>
        </mc:Fallback>
      </mc:AlternateContent>
      <p:cxnSp>
        <p:nvCxnSpPr>
          <p:cNvPr id="38" name="Straight Arrow Connector 37">
            <a:extLst>
              <a:ext uri="{FF2B5EF4-FFF2-40B4-BE49-F238E27FC236}">
                <a16:creationId xmlns:a16="http://schemas.microsoft.com/office/drawing/2014/main" id="{328399C1-B59D-A244-BBE7-756C9B273C21}"/>
              </a:ext>
            </a:extLst>
          </p:cNvPr>
          <p:cNvCxnSpPr>
            <a:cxnSpLocks/>
            <a:stCxn id="27" idx="3"/>
            <a:endCxn id="37" idx="1"/>
          </p:cNvCxnSpPr>
          <p:nvPr/>
        </p:nvCxnSpPr>
        <p:spPr>
          <a:xfrm flipV="1">
            <a:off x="9982200" y="3428363"/>
            <a:ext cx="317285" cy="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61CE6F6-1EC4-5544-B6DE-6766324E5728}"/>
              </a:ext>
            </a:extLst>
          </p:cNvPr>
          <p:cNvSpPr txBox="1"/>
          <p:nvPr/>
        </p:nvSpPr>
        <p:spPr>
          <a:xfrm>
            <a:off x="7483719" y="5633886"/>
            <a:ext cx="6170340" cy="646331"/>
          </a:xfrm>
          <a:prstGeom prst="rect">
            <a:avLst/>
          </a:prstGeom>
          <a:noFill/>
        </p:spPr>
        <p:txBody>
          <a:bodyPr wrap="square">
            <a:spAutoFit/>
          </a:bodyPr>
          <a:lstStyle/>
          <a:p>
            <a:r>
              <a:rPr lang="en-US" dirty="0" err="1"/>
              <a:t>Flashbots</a:t>
            </a:r>
            <a:r>
              <a:rPr lang="en-US" dirty="0"/>
              <a:t> raised $60M at $1B Valuation </a:t>
            </a:r>
            <a:br>
              <a:rPr lang="en-US" dirty="0"/>
            </a:br>
            <a:r>
              <a:rPr lang="en-US" dirty="0"/>
              <a:t>(CoinDesk, July 2023)</a:t>
            </a:r>
          </a:p>
        </p:txBody>
      </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11C9F20-4D1C-E049-A59D-8BAB6B08989F}"/>
                  </a:ext>
                </a:extLst>
              </p:cNvPr>
              <p:cNvSpPr txBox="1"/>
              <p:nvPr/>
            </p:nvSpPr>
            <p:spPr>
              <a:xfrm>
                <a:off x="104283" y="4426001"/>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𝑇</m:t>
                      </m:r>
                    </m:oMath>
                  </m:oMathPara>
                </a14:m>
                <a:endParaRPr lang="en-US" sz="2400" dirty="0">
                  <a:solidFill>
                    <a:srgbClr val="C00000"/>
                  </a:solidFill>
                </a:endParaRPr>
              </a:p>
            </p:txBody>
          </p:sp>
        </mc:Choice>
        <mc:Fallback xmlns="">
          <p:sp>
            <p:nvSpPr>
              <p:cNvPr id="47" name="TextBox 46">
                <a:extLst>
                  <a:ext uri="{FF2B5EF4-FFF2-40B4-BE49-F238E27FC236}">
                    <a16:creationId xmlns:a16="http://schemas.microsoft.com/office/drawing/2014/main" id="{311C9F20-4D1C-E049-A59D-8BAB6B08989F}"/>
                  </a:ext>
                </a:extLst>
              </p:cNvPr>
              <p:cNvSpPr txBox="1">
                <a:spLocks noRot="1" noChangeAspect="1" noMove="1" noResize="1" noEditPoints="1" noAdjustHandles="1" noChangeArrowheads="1" noChangeShapeType="1" noTextEdit="1"/>
              </p:cNvSpPr>
              <p:nvPr/>
            </p:nvSpPr>
            <p:spPr>
              <a:xfrm>
                <a:off x="104283" y="4426001"/>
                <a:ext cx="573643" cy="461665"/>
              </a:xfrm>
              <a:prstGeom prst="rect">
                <a:avLst/>
              </a:prstGeom>
              <a:blipFill>
                <a:blip r:embed="rId9"/>
                <a:stretch>
                  <a:fillRect/>
                </a:stretch>
              </a:blipFill>
            </p:spPr>
            <p:txBody>
              <a:bodyPr/>
              <a:lstStyle/>
              <a:p>
                <a:r>
                  <a:rPr lang="en-US">
                    <a:noFill/>
                  </a:rPr>
                  <a:t> </a:t>
                </a:r>
              </a:p>
            </p:txBody>
          </p:sp>
        </mc:Fallback>
      </mc:AlternateContent>
      <p:cxnSp>
        <p:nvCxnSpPr>
          <p:cNvPr id="48" name="Straight Arrow Connector 47">
            <a:extLst>
              <a:ext uri="{FF2B5EF4-FFF2-40B4-BE49-F238E27FC236}">
                <a16:creationId xmlns:a16="http://schemas.microsoft.com/office/drawing/2014/main" id="{3F23D357-7E5A-2940-946C-EA1823309DEE}"/>
              </a:ext>
            </a:extLst>
          </p:cNvPr>
          <p:cNvCxnSpPr>
            <a:cxnSpLocks/>
            <a:endCxn id="26" idx="1"/>
          </p:cNvCxnSpPr>
          <p:nvPr/>
        </p:nvCxnSpPr>
        <p:spPr>
          <a:xfrm flipV="1">
            <a:off x="661062" y="3428126"/>
            <a:ext cx="848848" cy="1239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C419623-2FBD-B244-B282-9A83CF642719}"/>
              </a:ext>
            </a:extLst>
          </p:cNvPr>
          <p:cNvSpPr/>
          <p:nvPr/>
        </p:nvSpPr>
        <p:spPr>
          <a:xfrm>
            <a:off x="1499426" y="4689973"/>
            <a:ext cx="159324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Sequencer</a:t>
            </a:r>
          </a:p>
        </p:txBody>
      </p:sp>
      <p:sp>
        <p:nvSpPr>
          <p:cNvPr id="51" name="Rectangle 50">
            <a:extLst>
              <a:ext uri="{FF2B5EF4-FFF2-40B4-BE49-F238E27FC236}">
                <a16:creationId xmlns:a16="http://schemas.microsoft.com/office/drawing/2014/main" id="{CC467351-375F-E146-A676-91AC19D73249}"/>
              </a:ext>
            </a:extLst>
          </p:cNvPr>
          <p:cNvSpPr/>
          <p:nvPr/>
        </p:nvSpPr>
        <p:spPr>
          <a:xfrm>
            <a:off x="1499426" y="1602409"/>
            <a:ext cx="159324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Sequencer</a:t>
            </a:r>
          </a:p>
        </p:txBody>
      </p:sp>
      <p:sp>
        <p:nvSpPr>
          <p:cNvPr id="52" name="Rectangle 51">
            <a:extLst>
              <a:ext uri="{FF2B5EF4-FFF2-40B4-BE49-F238E27FC236}">
                <a16:creationId xmlns:a16="http://schemas.microsoft.com/office/drawing/2014/main" id="{EA18F273-B8C4-B548-9896-FC3C20519D77}"/>
              </a:ext>
            </a:extLst>
          </p:cNvPr>
          <p:cNvSpPr/>
          <p:nvPr/>
        </p:nvSpPr>
        <p:spPr>
          <a:xfrm>
            <a:off x="1499426" y="2386077"/>
            <a:ext cx="159324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cxnSp>
        <p:nvCxnSpPr>
          <p:cNvPr id="58" name="Straight Arrow Connector 57">
            <a:extLst>
              <a:ext uri="{FF2B5EF4-FFF2-40B4-BE49-F238E27FC236}">
                <a16:creationId xmlns:a16="http://schemas.microsoft.com/office/drawing/2014/main" id="{5446557C-6194-8F4E-9B2C-B70E0C4C3EB0}"/>
              </a:ext>
            </a:extLst>
          </p:cNvPr>
          <p:cNvCxnSpPr>
            <a:cxnSpLocks/>
            <a:endCxn id="50" idx="1"/>
          </p:cNvCxnSpPr>
          <p:nvPr/>
        </p:nvCxnSpPr>
        <p:spPr>
          <a:xfrm>
            <a:off x="661062" y="4739853"/>
            <a:ext cx="838364" cy="180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E71DBA3-6B62-F64F-AB76-BD92946278EC}"/>
              </a:ext>
            </a:extLst>
          </p:cNvPr>
          <p:cNvCxnSpPr>
            <a:cxnSpLocks/>
            <a:endCxn id="52" idx="1"/>
          </p:cNvCxnSpPr>
          <p:nvPr/>
        </p:nvCxnSpPr>
        <p:spPr>
          <a:xfrm flipV="1">
            <a:off x="660213" y="2616910"/>
            <a:ext cx="839213" cy="2081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36C2A36-F963-F043-891F-D9F6EF3390A3}"/>
              </a:ext>
            </a:extLst>
          </p:cNvPr>
          <p:cNvCxnSpPr>
            <a:cxnSpLocks/>
            <a:endCxn id="51" idx="1"/>
          </p:cNvCxnSpPr>
          <p:nvPr/>
        </p:nvCxnSpPr>
        <p:spPr>
          <a:xfrm flipV="1">
            <a:off x="656903" y="1833242"/>
            <a:ext cx="842523" cy="2864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4E4A7514-12B6-C845-A115-F5788755673A}"/>
              </a:ext>
            </a:extLst>
          </p:cNvPr>
          <p:cNvCxnSpPr>
            <a:cxnSpLocks/>
            <a:endCxn id="51" idx="1"/>
          </p:cNvCxnSpPr>
          <p:nvPr/>
        </p:nvCxnSpPr>
        <p:spPr>
          <a:xfrm flipV="1">
            <a:off x="624544" y="1833242"/>
            <a:ext cx="874882" cy="948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520BA925-E489-3C47-88BC-54883C3A086A}"/>
              </a:ext>
            </a:extLst>
          </p:cNvPr>
          <p:cNvCxnSpPr>
            <a:cxnSpLocks/>
            <a:endCxn id="52" idx="1"/>
          </p:cNvCxnSpPr>
          <p:nvPr/>
        </p:nvCxnSpPr>
        <p:spPr>
          <a:xfrm flipV="1">
            <a:off x="655820" y="2616910"/>
            <a:ext cx="843606" cy="816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6EB424D-DEC5-AF44-B137-389442936745}"/>
              </a:ext>
            </a:extLst>
          </p:cNvPr>
          <p:cNvCxnSpPr>
            <a:cxnSpLocks/>
            <a:endCxn id="50" idx="1"/>
          </p:cNvCxnSpPr>
          <p:nvPr/>
        </p:nvCxnSpPr>
        <p:spPr>
          <a:xfrm>
            <a:off x="687719" y="4049795"/>
            <a:ext cx="811707" cy="871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2B203EDF-0745-0D45-BD8E-4EC3A5691025}"/>
              </a:ext>
            </a:extLst>
          </p:cNvPr>
          <p:cNvSpPr/>
          <p:nvPr/>
        </p:nvSpPr>
        <p:spPr>
          <a:xfrm>
            <a:off x="1499426" y="3924945"/>
            <a:ext cx="159324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mc:AlternateContent xmlns:mc="http://schemas.openxmlformats.org/markup-compatibility/2006" xmlns:a14="http://schemas.microsoft.com/office/drawing/2010/main">
        <mc:Choice Requires="a14">
          <p:sp>
            <p:nvSpPr>
              <p:cNvPr id="79" name="Rectangle 78">
                <a:extLst>
                  <a:ext uri="{FF2B5EF4-FFF2-40B4-BE49-F238E27FC236}">
                    <a16:creationId xmlns:a16="http://schemas.microsoft.com/office/drawing/2014/main" id="{7C042090-30BD-4A4A-8A9F-2DE6A35FBD69}"/>
                  </a:ext>
                </a:extLst>
              </p:cNvPr>
              <p:cNvSpPr/>
              <p:nvPr/>
            </p:nvSpPr>
            <p:spPr>
              <a:xfrm>
                <a:off x="4154570" y="3161891"/>
                <a:ext cx="1441238"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Auction</m:t>
                      </m:r>
                    </m:oMath>
                  </m:oMathPara>
                </a14:m>
                <a:endParaRPr lang="en-US" sz="2400" dirty="0"/>
              </a:p>
            </p:txBody>
          </p:sp>
        </mc:Choice>
        <mc:Fallback xmlns="">
          <p:sp>
            <p:nvSpPr>
              <p:cNvPr id="79" name="Rectangle 78">
                <a:extLst>
                  <a:ext uri="{FF2B5EF4-FFF2-40B4-BE49-F238E27FC236}">
                    <a16:creationId xmlns:a16="http://schemas.microsoft.com/office/drawing/2014/main" id="{7C042090-30BD-4A4A-8A9F-2DE6A35FBD69}"/>
                  </a:ext>
                </a:extLst>
              </p:cNvPr>
              <p:cNvSpPr>
                <a:spLocks noRot="1" noChangeAspect="1" noMove="1" noResize="1" noEditPoints="1" noAdjustHandles="1" noChangeArrowheads="1" noChangeShapeType="1" noTextEdit="1"/>
              </p:cNvSpPr>
              <p:nvPr/>
            </p:nvSpPr>
            <p:spPr>
              <a:xfrm>
                <a:off x="4154570" y="3161891"/>
                <a:ext cx="1441238" cy="542925"/>
              </a:xfrm>
              <a:prstGeom prst="rect">
                <a:avLst/>
              </a:prstGeom>
              <a:blipFill>
                <a:blip r:embed="rId10"/>
                <a:stretch>
                  <a:fillRect/>
                </a:stretch>
              </a:blipFill>
            </p:spPr>
            <p:txBody>
              <a:bodyPr/>
              <a:lstStyle/>
              <a:p>
                <a:r>
                  <a:rPr lang="en-US">
                    <a:noFill/>
                  </a:rPr>
                  <a:t> </a:t>
                </a:r>
              </a:p>
            </p:txBody>
          </p:sp>
        </mc:Fallback>
      </mc:AlternateContent>
      <p:sp>
        <p:nvSpPr>
          <p:cNvPr id="80" name="TextBox 79">
            <a:extLst>
              <a:ext uri="{FF2B5EF4-FFF2-40B4-BE49-F238E27FC236}">
                <a16:creationId xmlns:a16="http://schemas.microsoft.com/office/drawing/2014/main" id="{A0B2A896-514F-D64C-BC31-3C75F7B011AA}"/>
              </a:ext>
            </a:extLst>
          </p:cNvPr>
          <p:cNvSpPr txBox="1"/>
          <p:nvPr/>
        </p:nvSpPr>
        <p:spPr>
          <a:xfrm>
            <a:off x="6055415" y="3862567"/>
            <a:ext cx="1982017" cy="369332"/>
          </a:xfrm>
          <a:prstGeom prst="rect">
            <a:avLst/>
          </a:prstGeom>
          <a:noFill/>
        </p:spPr>
        <p:txBody>
          <a:bodyPr wrap="none" rtlCol="0">
            <a:spAutoFit/>
          </a:bodyPr>
          <a:lstStyle/>
          <a:p>
            <a:r>
              <a:rPr lang="en-US" dirty="0"/>
              <a:t>Execution Ordering</a:t>
            </a:r>
          </a:p>
        </p:txBody>
      </p:sp>
      <p:cxnSp>
        <p:nvCxnSpPr>
          <p:cNvPr id="81" name="Straight Arrow Connector 80">
            <a:extLst>
              <a:ext uri="{FF2B5EF4-FFF2-40B4-BE49-F238E27FC236}">
                <a16:creationId xmlns:a16="http://schemas.microsoft.com/office/drawing/2014/main" id="{A45DE00D-2821-2A4E-A6FF-B21389B9618B}"/>
              </a:ext>
            </a:extLst>
          </p:cNvPr>
          <p:cNvCxnSpPr>
            <a:cxnSpLocks/>
            <a:stCxn id="51" idx="3"/>
            <a:endCxn id="79" idx="1"/>
          </p:cNvCxnSpPr>
          <p:nvPr/>
        </p:nvCxnSpPr>
        <p:spPr>
          <a:xfrm>
            <a:off x="3092672" y="1833242"/>
            <a:ext cx="1061898" cy="1600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03FA192-85F5-3C43-9BD6-11087E80BC99}"/>
              </a:ext>
            </a:extLst>
          </p:cNvPr>
          <p:cNvCxnSpPr>
            <a:cxnSpLocks/>
            <a:stCxn id="50" idx="3"/>
            <a:endCxn id="79" idx="1"/>
          </p:cNvCxnSpPr>
          <p:nvPr/>
        </p:nvCxnSpPr>
        <p:spPr>
          <a:xfrm flipV="1">
            <a:off x="3092672" y="3433354"/>
            <a:ext cx="1061898" cy="1487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69A3BF8A-945A-A549-9018-648F04D96D80}"/>
              </a:ext>
            </a:extLst>
          </p:cNvPr>
          <p:cNvCxnSpPr>
            <a:cxnSpLocks/>
            <a:stCxn id="26" idx="3"/>
            <a:endCxn id="79" idx="1"/>
          </p:cNvCxnSpPr>
          <p:nvPr/>
        </p:nvCxnSpPr>
        <p:spPr>
          <a:xfrm>
            <a:off x="3103156" y="3428126"/>
            <a:ext cx="1051414" cy="5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6368CE8B-C264-8347-9F46-232569BF6058}"/>
              </a:ext>
            </a:extLst>
          </p:cNvPr>
          <p:cNvCxnSpPr>
            <a:cxnSpLocks/>
            <a:stCxn id="52" idx="3"/>
          </p:cNvCxnSpPr>
          <p:nvPr/>
        </p:nvCxnSpPr>
        <p:spPr>
          <a:xfrm>
            <a:off x="3092672" y="2616910"/>
            <a:ext cx="970042" cy="8164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EEF49153-2631-6747-9D12-A7167AF73813}"/>
              </a:ext>
            </a:extLst>
          </p:cNvPr>
          <p:cNvCxnSpPr>
            <a:cxnSpLocks/>
            <a:stCxn id="70" idx="3"/>
          </p:cNvCxnSpPr>
          <p:nvPr/>
        </p:nvCxnSpPr>
        <p:spPr>
          <a:xfrm flipV="1">
            <a:off x="3092672" y="3424646"/>
            <a:ext cx="970042" cy="731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84F2DAC0-6B62-974D-8335-694947411A29}"/>
              </a:ext>
            </a:extLst>
          </p:cNvPr>
          <p:cNvSpPr txBox="1"/>
          <p:nvPr/>
        </p:nvSpPr>
        <p:spPr>
          <a:xfrm>
            <a:off x="385879" y="5646407"/>
            <a:ext cx="6170340" cy="369332"/>
          </a:xfrm>
          <a:prstGeom prst="rect">
            <a:avLst/>
          </a:prstGeom>
          <a:noFill/>
        </p:spPr>
        <p:txBody>
          <a:bodyPr wrap="square">
            <a:spAutoFit/>
          </a:bodyPr>
          <a:lstStyle/>
          <a:p>
            <a:r>
              <a:rPr lang="en-US" dirty="0"/>
              <a:t>Goal: “Making MEV more democratic” </a:t>
            </a:r>
          </a:p>
        </p:txBody>
      </p:sp>
      <p:sp>
        <p:nvSpPr>
          <p:cNvPr id="61" name="TextBox 60">
            <a:extLst>
              <a:ext uri="{FF2B5EF4-FFF2-40B4-BE49-F238E27FC236}">
                <a16:creationId xmlns:a16="http://schemas.microsoft.com/office/drawing/2014/main" id="{2FCC08DD-BD0D-9D4B-AB38-95AE1C99833F}"/>
              </a:ext>
            </a:extLst>
          </p:cNvPr>
          <p:cNvSpPr txBox="1"/>
          <p:nvPr/>
        </p:nvSpPr>
        <p:spPr>
          <a:xfrm>
            <a:off x="385879" y="6161645"/>
            <a:ext cx="4903984" cy="646331"/>
          </a:xfrm>
          <a:prstGeom prst="rect">
            <a:avLst/>
          </a:prstGeom>
          <a:noFill/>
        </p:spPr>
        <p:txBody>
          <a:bodyPr wrap="square">
            <a:spAutoFit/>
          </a:bodyPr>
          <a:lstStyle/>
          <a:p>
            <a:r>
              <a:rPr lang="en-US" dirty="0"/>
              <a:t>More than 90% of Ethereum blocks are created</a:t>
            </a:r>
            <a:br>
              <a:rPr lang="en-US" dirty="0"/>
            </a:br>
            <a:r>
              <a:rPr lang="en-US" dirty="0"/>
              <a:t>through the </a:t>
            </a:r>
            <a:r>
              <a:rPr lang="en-US" dirty="0" err="1"/>
              <a:t>Flashbots</a:t>
            </a:r>
            <a:r>
              <a:rPr lang="en-US" dirty="0"/>
              <a:t> auction</a:t>
            </a:r>
          </a:p>
        </p:txBody>
      </p:sp>
      <p:sp>
        <p:nvSpPr>
          <p:cNvPr id="39" name="TextBox 38">
            <a:extLst>
              <a:ext uri="{FF2B5EF4-FFF2-40B4-BE49-F238E27FC236}">
                <a16:creationId xmlns:a16="http://schemas.microsoft.com/office/drawing/2014/main" id="{B19AB818-A306-CA49-8C8D-EF78A8A10CDA}"/>
              </a:ext>
            </a:extLst>
          </p:cNvPr>
          <p:cNvSpPr txBox="1"/>
          <p:nvPr/>
        </p:nvSpPr>
        <p:spPr>
          <a:xfrm>
            <a:off x="209006" y="6270171"/>
            <a:ext cx="184731" cy="369332"/>
          </a:xfrm>
          <a:prstGeom prst="rect">
            <a:avLst/>
          </a:prstGeom>
          <a:noFill/>
        </p:spPr>
        <p:txBody>
          <a:bodyPr wrap="none" rtlCol="0">
            <a:spAutoFit/>
          </a:bodyPr>
          <a:lstStyle/>
          <a:p>
            <a:endParaRPr lang="en-US"/>
          </a:p>
        </p:txBody>
      </p:sp>
      <p:sp>
        <p:nvSpPr>
          <p:cNvPr id="49" name="TextBox 48">
            <a:extLst>
              <a:ext uri="{FF2B5EF4-FFF2-40B4-BE49-F238E27FC236}">
                <a16:creationId xmlns:a16="http://schemas.microsoft.com/office/drawing/2014/main" id="{9FDE2B2F-981B-EA4A-9B62-C5C16E0B3118}"/>
              </a:ext>
            </a:extLst>
          </p:cNvPr>
          <p:cNvSpPr txBox="1"/>
          <p:nvPr/>
        </p:nvSpPr>
        <p:spPr>
          <a:xfrm>
            <a:off x="4193896" y="3832978"/>
            <a:ext cx="3838935" cy="369332"/>
          </a:xfrm>
          <a:prstGeom prst="rect">
            <a:avLst/>
          </a:prstGeom>
          <a:noFill/>
        </p:spPr>
        <p:txBody>
          <a:bodyPr wrap="square">
            <a:spAutoFit/>
          </a:bodyPr>
          <a:lstStyle/>
          <a:p>
            <a:r>
              <a:rPr lang="en-US" dirty="0"/>
              <a:t>(MEV-Boost)</a:t>
            </a:r>
          </a:p>
        </p:txBody>
      </p:sp>
    </p:spTree>
    <p:extLst>
      <p:ext uri="{BB962C8B-B14F-4D97-AF65-F5344CB8AC3E}">
        <p14:creationId xmlns:p14="http://schemas.microsoft.com/office/powerpoint/2010/main" val="2898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07" grpId="0"/>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E03C-C243-6F45-9B50-BC29FE73C381}"/>
              </a:ext>
            </a:extLst>
          </p:cNvPr>
          <p:cNvSpPr>
            <a:spLocks noGrp="1"/>
          </p:cNvSpPr>
          <p:nvPr>
            <p:ph type="title"/>
          </p:nvPr>
        </p:nvSpPr>
        <p:spPr/>
        <p:txBody>
          <a:bodyPr/>
          <a:lstStyle/>
          <a:p>
            <a:r>
              <a:rPr lang="en-US" dirty="0"/>
              <a:t>What can be done about this?</a:t>
            </a:r>
          </a:p>
        </p:txBody>
      </p:sp>
      <p:sp>
        <p:nvSpPr>
          <p:cNvPr id="4" name="Slide Number Placeholder 3">
            <a:extLst>
              <a:ext uri="{FF2B5EF4-FFF2-40B4-BE49-F238E27FC236}">
                <a16:creationId xmlns:a16="http://schemas.microsoft.com/office/drawing/2014/main" id="{6AAED8E7-A8CE-B249-81AE-C3AFC2A1132D}"/>
              </a:ext>
            </a:extLst>
          </p:cNvPr>
          <p:cNvSpPr>
            <a:spLocks noGrp="1"/>
          </p:cNvSpPr>
          <p:nvPr>
            <p:ph type="sldNum" sz="quarter" idx="12"/>
          </p:nvPr>
        </p:nvSpPr>
        <p:spPr/>
        <p:txBody>
          <a:bodyPr/>
          <a:lstStyle/>
          <a:p>
            <a:fld id="{C0E737A0-9836-0546-90C2-916B04F48200}" type="slidenum">
              <a:rPr lang="en-US" smtClean="0"/>
              <a:t>14</a:t>
            </a:fld>
            <a:endParaRPr lang="en-US"/>
          </a:p>
        </p:txBody>
      </p:sp>
    </p:spTree>
    <p:extLst>
      <p:ext uri="{BB962C8B-B14F-4D97-AF65-F5344CB8AC3E}">
        <p14:creationId xmlns:p14="http://schemas.microsoft.com/office/powerpoint/2010/main" val="2743188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p:txBody>
          <a:bodyPr/>
          <a:lstStyle/>
          <a:p>
            <a:r>
              <a:rPr lang="en-US" dirty="0"/>
              <a:t>Possible Solutions to MEV</a:t>
            </a:r>
          </a:p>
        </p:txBody>
      </p:sp>
      <p:sp>
        <p:nvSpPr>
          <p:cNvPr id="3" name="Content Placeholder 2">
            <a:extLst>
              <a:ext uri="{FF2B5EF4-FFF2-40B4-BE49-F238E27FC236}">
                <a16:creationId xmlns:a16="http://schemas.microsoft.com/office/drawing/2014/main" id="{224255FF-6060-938C-8986-BF819515A8DE}"/>
              </a:ext>
            </a:extLst>
          </p:cNvPr>
          <p:cNvSpPr>
            <a:spLocks noGrp="1"/>
          </p:cNvSpPr>
          <p:nvPr>
            <p:ph idx="1"/>
          </p:nvPr>
        </p:nvSpPr>
        <p:spPr/>
        <p:txBody>
          <a:bodyPr>
            <a:normAutofit/>
          </a:bodyPr>
          <a:lstStyle/>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15</a:t>
            </a:fld>
            <a:endParaRPr lang="en-US"/>
          </a:p>
        </p:txBody>
      </p:sp>
      <p:graphicFrame>
        <p:nvGraphicFramePr>
          <p:cNvPr id="5" name="Table 5">
            <a:extLst>
              <a:ext uri="{FF2B5EF4-FFF2-40B4-BE49-F238E27FC236}">
                <a16:creationId xmlns:a16="http://schemas.microsoft.com/office/drawing/2014/main" id="{51398F77-FD4E-CF27-F2E0-1860E85F83C1}"/>
              </a:ext>
            </a:extLst>
          </p:cNvPr>
          <p:cNvGraphicFramePr>
            <a:graphicFrameLocks noGrp="1"/>
          </p:cNvGraphicFramePr>
          <p:nvPr>
            <p:extLst>
              <p:ext uri="{D42A27DB-BD31-4B8C-83A1-F6EECF244321}">
                <p14:modId xmlns:p14="http://schemas.microsoft.com/office/powerpoint/2010/main" val="999949861"/>
              </p:ext>
            </p:extLst>
          </p:nvPr>
        </p:nvGraphicFramePr>
        <p:xfrm>
          <a:off x="838200" y="1711602"/>
          <a:ext cx="10515600" cy="4480560"/>
        </p:xfrm>
        <a:graphic>
          <a:graphicData uri="http://schemas.openxmlformats.org/drawingml/2006/table">
            <a:tbl>
              <a:tblPr firstRow="1" bandRow="1">
                <a:tableStyleId>{5C22544A-7EE6-4342-B048-85BDC9FD1C3A}</a:tableStyleId>
              </a:tblPr>
              <a:tblGrid>
                <a:gridCol w="1761649">
                  <a:extLst>
                    <a:ext uri="{9D8B030D-6E8A-4147-A177-3AD203B41FA5}">
                      <a16:colId xmlns:a16="http://schemas.microsoft.com/office/drawing/2014/main" val="473862095"/>
                    </a:ext>
                  </a:extLst>
                </a:gridCol>
                <a:gridCol w="3931239">
                  <a:extLst>
                    <a:ext uri="{9D8B030D-6E8A-4147-A177-3AD203B41FA5}">
                      <a16:colId xmlns:a16="http://schemas.microsoft.com/office/drawing/2014/main" val="2770444077"/>
                    </a:ext>
                  </a:extLst>
                </a:gridCol>
                <a:gridCol w="4822712">
                  <a:extLst>
                    <a:ext uri="{9D8B030D-6E8A-4147-A177-3AD203B41FA5}">
                      <a16:colId xmlns:a16="http://schemas.microsoft.com/office/drawing/2014/main" val="4182951676"/>
                    </a:ext>
                  </a:extLst>
                </a:gridCol>
              </a:tblGrid>
              <a:tr h="0">
                <a:tc>
                  <a:txBody>
                    <a:bodyPr/>
                    <a:lstStyle/>
                    <a:p>
                      <a:r>
                        <a:rPr lang="en-US" dirty="0"/>
                        <a:t>Name</a:t>
                      </a:r>
                    </a:p>
                  </a:txBody>
                  <a:tcPr/>
                </a:tc>
                <a:tc>
                  <a:txBody>
                    <a:bodyPr/>
                    <a:lstStyle/>
                    <a:p>
                      <a:r>
                        <a:rPr lang="en-US" dirty="0"/>
                        <a:t>Properties</a:t>
                      </a:r>
                    </a:p>
                  </a:txBody>
                  <a:tcPr/>
                </a:tc>
                <a:tc>
                  <a:txBody>
                    <a:bodyPr/>
                    <a:lstStyle/>
                    <a:p>
                      <a:r>
                        <a:rPr lang="en-US" dirty="0"/>
                        <a:t>Limitations</a:t>
                      </a:r>
                    </a:p>
                  </a:txBody>
                  <a:tcPr/>
                </a:tc>
                <a:extLst>
                  <a:ext uri="{0D108BD9-81ED-4DB2-BD59-A6C34878D82A}">
                    <a16:rowId xmlns:a16="http://schemas.microsoft.com/office/drawing/2014/main" val="24354328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Batch auctions</a:t>
                      </a:r>
                      <a:br>
                        <a:rPr lang="en-US" dirty="0"/>
                      </a:br>
                      <a:r>
                        <a:rPr lang="en-US" dirty="0"/>
                        <a:t>(</a:t>
                      </a:r>
                      <a:r>
                        <a:rPr lang="en-US" dirty="0" err="1"/>
                        <a:t>CoW</a:t>
                      </a:r>
                      <a:r>
                        <a:rPr lang="en-US" dirty="0"/>
                        <a:t> Swap)</a:t>
                      </a:r>
                    </a:p>
                  </a:txBody>
                  <a:tcPr/>
                </a:tc>
                <a:tc>
                  <a:txBody>
                    <a:bodyPr/>
                    <a:lstStyle/>
                    <a:p>
                      <a:r>
                        <a:rPr lang="en-US" dirty="0"/>
                        <a:t>Uniform pricing [Budish et al, 2015]</a:t>
                      </a:r>
                    </a:p>
                  </a:txBody>
                  <a:tcPr/>
                </a:tc>
                <a:tc>
                  <a:txBody>
                    <a:bodyPr/>
                    <a:lstStyle/>
                    <a:p>
                      <a:pPr marL="342900" indent="-342900">
                        <a:buFont typeface="+mj-lt"/>
                        <a:buAutoNum type="arabicPeriod"/>
                      </a:pPr>
                      <a:r>
                        <a:rPr lang="en-US" b="1" dirty="0"/>
                        <a:t>Cost</a:t>
                      </a:r>
                      <a:r>
                        <a:rPr lang="en-US" dirty="0"/>
                        <a:t>. Computing clearing prices</a:t>
                      </a:r>
                    </a:p>
                    <a:p>
                      <a:pPr marL="342900" indent="-342900">
                        <a:buFont typeface="+mj-lt"/>
                        <a:buAutoNum type="arabicPeriod"/>
                      </a:pPr>
                      <a:r>
                        <a:rPr lang="en-US" b="1" dirty="0"/>
                        <a:t>Latency</a:t>
                      </a:r>
                      <a:r>
                        <a:rPr lang="en-US" dirty="0"/>
                        <a:t>. Transactions are only executed once the clearing price is confirmed</a:t>
                      </a:r>
                    </a:p>
                    <a:p>
                      <a:pPr marL="342900" indent="-342900">
                        <a:buFont typeface="+mj-lt"/>
                        <a:buAutoNum type="arabicPeriod"/>
                      </a:pPr>
                      <a:r>
                        <a:rPr lang="en-US" b="1" dirty="0"/>
                        <a:t>Liquidity</a:t>
                      </a:r>
                      <a:r>
                        <a:rPr lang="en-US" dirty="0"/>
                        <a:t>. Requires a new smart contract</a:t>
                      </a:r>
                    </a:p>
                  </a:txBody>
                  <a:tcPr/>
                </a:tc>
                <a:extLst>
                  <a:ext uri="{0D108BD9-81ED-4DB2-BD59-A6C34878D82A}">
                    <a16:rowId xmlns:a16="http://schemas.microsoft.com/office/drawing/2014/main" val="32420968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Encrypted </a:t>
                      </a:r>
                      <a:r>
                        <a:rPr lang="en-US" dirty="0" err="1"/>
                        <a:t>Mempool</a:t>
                      </a:r>
                      <a:r>
                        <a:rPr lang="en-US" dirty="0"/>
                        <a:t> (</a:t>
                      </a:r>
                      <a:r>
                        <a:rPr lang="en-US" dirty="0" err="1"/>
                        <a:t>Chainlink</a:t>
                      </a:r>
                      <a:r>
                        <a:rPr lang="en-US" dirty="0"/>
                        <a:t>, </a:t>
                      </a:r>
                      <a:r>
                        <a:rPr lang="en-US" dirty="0" err="1"/>
                        <a:t>Offchain</a:t>
                      </a:r>
                      <a:r>
                        <a:rPr lang="en-US" dirty="0"/>
                        <a:t> Labs, etc.)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Transactions are encrypted before executing (hide information); FCFS</a:t>
                      </a:r>
                    </a:p>
                    <a:p>
                      <a:endParaRPr lang="en-US"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Decryption</a:t>
                      </a:r>
                      <a:r>
                        <a:rPr lang="en-US" dirty="0"/>
                        <a:t>. Requires a trusted committee (e.g., threshold encryption)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Inefficient. </a:t>
                      </a:r>
                      <a:r>
                        <a:rPr lang="en-US" b="0" dirty="0"/>
                        <a:t>Transaction conflicts</a:t>
                      </a:r>
                      <a:endParaRPr lang="en-US" b="1" dirty="0"/>
                    </a:p>
                  </a:txBody>
                  <a:tcPr/>
                </a:tc>
                <a:extLst>
                  <a:ext uri="{0D108BD9-81ED-4DB2-BD59-A6C34878D82A}">
                    <a16:rowId xmlns:a16="http://schemas.microsoft.com/office/drawing/2014/main" val="9842490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Trusted sequencer (</a:t>
                      </a:r>
                      <a:r>
                        <a:rPr lang="en-US" dirty="0" err="1"/>
                        <a:t>Flashbots</a:t>
                      </a:r>
                      <a:r>
                        <a:rPr lang="en-US" dirty="0"/>
                        <a:t> Protect,  </a:t>
                      </a:r>
                      <a:r>
                        <a:rPr lang="en-US" dirty="0" err="1"/>
                        <a:t>bloXroute</a:t>
                      </a:r>
                      <a:r>
                        <a:rPr lang="en-US" dirty="0"/>
                        <a:t>)</a:t>
                      </a:r>
                    </a:p>
                  </a:txBody>
                  <a:tcPr/>
                </a:tc>
                <a:tc>
                  <a:txBody>
                    <a:bodyPr/>
                    <a:lstStyle/>
                    <a:p>
                      <a:r>
                        <a:rPr lang="en-US" dirty="0"/>
                        <a:t>Computationally efficient</a:t>
                      </a:r>
                    </a:p>
                  </a:txBody>
                  <a:tcPr/>
                </a:tc>
                <a:tc>
                  <a:txBody>
                    <a:bodyPr/>
                    <a:lstStyle/>
                    <a:p>
                      <a:pPr marL="342900" indent="-342900">
                        <a:buFont typeface="+mj-lt"/>
                        <a:buAutoNum type="arabicPeriod"/>
                      </a:pPr>
                      <a:r>
                        <a:rPr lang="en-US" b="1" dirty="0"/>
                        <a:t>Low Transparency </a:t>
                      </a:r>
                      <a:r>
                        <a:rPr lang="en-US" dirty="0"/>
                        <a:t>(not auditable)</a:t>
                      </a:r>
                    </a:p>
                  </a:txBody>
                  <a:tcPr/>
                </a:tc>
                <a:extLst>
                  <a:ext uri="{0D108BD9-81ED-4DB2-BD59-A6C34878D82A}">
                    <a16:rowId xmlns:a16="http://schemas.microsoft.com/office/drawing/2014/main" val="2224317083"/>
                  </a:ext>
                </a:extLst>
              </a:tr>
            </a:tbl>
          </a:graphicData>
        </a:graphic>
      </p:graphicFrame>
    </p:spTree>
    <p:extLst>
      <p:ext uri="{BB962C8B-B14F-4D97-AF65-F5344CB8AC3E}">
        <p14:creationId xmlns:p14="http://schemas.microsoft.com/office/powerpoint/2010/main" val="250032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7" name="Down Arrow 156">
            <a:extLst>
              <a:ext uri="{FF2B5EF4-FFF2-40B4-BE49-F238E27FC236}">
                <a16:creationId xmlns:a16="http://schemas.microsoft.com/office/drawing/2014/main" id="{13BC0775-2A5B-CF4B-84B1-8057E3E4AC6D}"/>
              </a:ext>
            </a:extLst>
          </p:cNvPr>
          <p:cNvSpPr/>
          <p:nvPr/>
        </p:nvSpPr>
        <p:spPr>
          <a:xfrm rot="13041396">
            <a:off x="2526646" y="2059377"/>
            <a:ext cx="241039" cy="1636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6AE6D2-500F-CE4B-AEB4-897FC9D2CF14}"/>
              </a:ext>
            </a:extLst>
          </p:cNvPr>
          <p:cNvSpPr>
            <a:spLocks noGrp="1"/>
          </p:cNvSpPr>
          <p:nvPr>
            <p:ph type="title"/>
          </p:nvPr>
        </p:nvSpPr>
        <p:spPr>
          <a:xfrm>
            <a:off x="838200" y="317640"/>
            <a:ext cx="10515600" cy="1325563"/>
          </a:xfrm>
        </p:spPr>
        <p:txBody>
          <a:bodyPr/>
          <a:lstStyle/>
          <a:p>
            <a:r>
              <a:rPr lang="en-US" dirty="0" err="1"/>
              <a:t>Flashbots</a:t>
            </a:r>
            <a:r>
              <a:rPr lang="en-US" dirty="0"/>
              <a:t> Protect (Private Pool)</a:t>
            </a:r>
          </a:p>
        </p:txBody>
      </p:sp>
      <p:sp>
        <p:nvSpPr>
          <p:cNvPr id="4" name="Slide Number Placeholder 3">
            <a:extLst>
              <a:ext uri="{FF2B5EF4-FFF2-40B4-BE49-F238E27FC236}">
                <a16:creationId xmlns:a16="http://schemas.microsoft.com/office/drawing/2014/main" id="{78453157-6F96-4F4C-808F-9934CF4EAEE5}"/>
              </a:ext>
            </a:extLst>
          </p:cNvPr>
          <p:cNvSpPr>
            <a:spLocks noGrp="1"/>
          </p:cNvSpPr>
          <p:nvPr>
            <p:ph type="sldNum" sz="quarter" idx="12"/>
          </p:nvPr>
        </p:nvSpPr>
        <p:spPr/>
        <p:txBody>
          <a:bodyPr/>
          <a:lstStyle/>
          <a:p>
            <a:fld id="{C0E737A0-9836-0546-90C2-916B04F48200}" type="slidenum">
              <a:rPr lang="en-US" smtClean="0"/>
              <a:t>16</a:t>
            </a:fld>
            <a:endParaRPr lang="en-US"/>
          </a:p>
        </p:txBody>
      </p:sp>
      <p:sp>
        <p:nvSpPr>
          <p:cNvPr id="68" name="TextBox 67">
            <a:extLst>
              <a:ext uri="{FF2B5EF4-FFF2-40B4-BE49-F238E27FC236}">
                <a16:creationId xmlns:a16="http://schemas.microsoft.com/office/drawing/2014/main" id="{C7AB3A5B-D1DE-4E46-A1CC-DC6EEE688864}"/>
              </a:ext>
            </a:extLst>
          </p:cNvPr>
          <p:cNvSpPr txBox="1"/>
          <p:nvPr/>
        </p:nvSpPr>
        <p:spPr>
          <a:xfrm>
            <a:off x="749921" y="5574849"/>
            <a:ext cx="6170340" cy="830997"/>
          </a:xfrm>
          <a:prstGeom prst="rect">
            <a:avLst/>
          </a:prstGeom>
          <a:noFill/>
        </p:spPr>
        <p:txBody>
          <a:bodyPr wrap="square">
            <a:spAutoFit/>
          </a:bodyPr>
          <a:lstStyle/>
          <a:p>
            <a:r>
              <a:rPr lang="en-US" sz="2400" dirty="0"/>
              <a:t>Offers </a:t>
            </a:r>
            <a:r>
              <a:rPr lang="en-US" sz="2400" dirty="0">
                <a:solidFill>
                  <a:schemeClr val="accent6">
                    <a:lumMod val="75000"/>
                  </a:schemeClr>
                </a:solidFill>
              </a:rPr>
              <a:t>frontrunning protection </a:t>
            </a:r>
            <a:r>
              <a:rPr lang="en-US" sz="2400" dirty="0"/>
              <a:t>for transactions in private pool.</a:t>
            </a:r>
            <a:r>
              <a:rPr lang="en-US" sz="2400" dirty="0">
                <a:solidFill>
                  <a:schemeClr val="accent6">
                    <a:lumMod val="75000"/>
                  </a:schemeClr>
                </a:solidFill>
              </a:rPr>
              <a:t> </a:t>
            </a:r>
            <a:endParaRPr lang="en-US" sz="2400" dirty="0"/>
          </a:p>
        </p:txBody>
      </p:sp>
      <p:sp>
        <p:nvSpPr>
          <p:cNvPr id="70" name="TextBox 69">
            <a:extLst>
              <a:ext uri="{FF2B5EF4-FFF2-40B4-BE49-F238E27FC236}">
                <a16:creationId xmlns:a16="http://schemas.microsoft.com/office/drawing/2014/main" id="{F02DBDC6-C054-E44C-8A61-EFCB5EAABA9A}"/>
              </a:ext>
            </a:extLst>
          </p:cNvPr>
          <p:cNvSpPr txBox="1"/>
          <p:nvPr/>
        </p:nvSpPr>
        <p:spPr>
          <a:xfrm>
            <a:off x="641890" y="5992488"/>
            <a:ext cx="9603020" cy="338554"/>
          </a:xfrm>
          <a:prstGeom prst="rect">
            <a:avLst/>
          </a:prstGeom>
          <a:noFill/>
        </p:spPr>
        <p:txBody>
          <a:bodyPr wrap="square">
            <a:spAutoFit/>
          </a:bodyPr>
          <a:lstStyle/>
          <a:p>
            <a:endParaRPr lang="en-US" sz="1600" dirty="0"/>
          </a:p>
        </p:txBody>
      </p:sp>
      <p:sp>
        <p:nvSpPr>
          <p:cNvPr id="64" name="Rectangle 63">
            <a:extLst>
              <a:ext uri="{FF2B5EF4-FFF2-40B4-BE49-F238E27FC236}">
                <a16:creationId xmlns:a16="http://schemas.microsoft.com/office/drawing/2014/main" id="{10B856ED-3EDF-6848-996D-E00BBD6426CF}"/>
              </a:ext>
            </a:extLst>
          </p:cNvPr>
          <p:cNvSpPr/>
          <p:nvPr/>
        </p:nvSpPr>
        <p:spPr>
          <a:xfrm>
            <a:off x="3219492" y="3197293"/>
            <a:ext cx="159324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Sequencer</a:t>
            </a:r>
          </a:p>
        </p:txBody>
      </p:sp>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768C7B64-16DB-7840-80FF-7103D2366871}"/>
                  </a:ext>
                </a:extLst>
              </p:cNvPr>
              <p:cNvSpPr/>
              <p:nvPr/>
            </p:nvSpPr>
            <p:spPr>
              <a:xfrm>
                <a:off x="9447468" y="3169112"/>
                <a:ext cx="1092631"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Miner</m:t>
                      </m:r>
                    </m:oMath>
                  </m:oMathPara>
                </a14:m>
                <a:endParaRPr lang="en-US" sz="2400" dirty="0"/>
              </a:p>
            </p:txBody>
          </p:sp>
        </mc:Choice>
        <mc:Fallback xmlns="">
          <p:sp>
            <p:nvSpPr>
              <p:cNvPr id="65" name="Rectangle 64">
                <a:extLst>
                  <a:ext uri="{FF2B5EF4-FFF2-40B4-BE49-F238E27FC236}">
                    <a16:creationId xmlns:a16="http://schemas.microsoft.com/office/drawing/2014/main" id="{768C7B64-16DB-7840-80FF-7103D2366871}"/>
                  </a:ext>
                </a:extLst>
              </p:cNvPr>
              <p:cNvSpPr>
                <a:spLocks noRot="1" noChangeAspect="1" noMove="1" noResize="1" noEditPoints="1" noAdjustHandles="1" noChangeArrowheads="1" noChangeShapeType="1" noTextEdit="1"/>
              </p:cNvSpPr>
              <p:nvPr/>
            </p:nvSpPr>
            <p:spPr>
              <a:xfrm>
                <a:off x="9447468" y="3169112"/>
                <a:ext cx="1092631" cy="542925"/>
              </a:xfrm>
              <a:prstGeom prst="rect">
                <a:avLst/>
              </a:prstGeom>
              <a:blipFill>
                <a:blip r:embed="rId3"/>
                <a:stretch>
                  <a:fillRect/>
                </a:stretch>
              </a:blipFill>
            </p:spPr>
            <p:txBody>
              <a:bodyPr/>
              <a:lstStyle/>
              <a:p>
                <a:r>
                  <a:rPr lang="en-US">
                    <a:noFill/>
                  </a:rPr>
                  <a:t> </a:t>
                </a:r>
              </a:p>
            </p:txBody>
          </p:sp>
        </mc:Fallback>
      </mc:AlternateContent>
      <p:cxnSp>
        <p:nvCxnSpPr>
          <p:cNvPr id="67" name="Straight Arrow Connector 66">
            <a:extLst>
              <a:ext uri="{FF2B5EF4-FFF2-40B4-BE49-F238E27FC236}">
                <a16:creationId xmlns:a16="http://schemas.microsoft.com/office/drawing/2014/main" id="{48BBC514-7EA2-1147-87FB-0DC9B72698E8}"/>
              </a:ext>
            </a:extLst>
          </p:cNvPr>
          <p:cNvCxnSpPr>
            <a:cxnSpLocks/>
            <a:stCxn id="92" idx="3"/>
            <a:endCxn id="76" idx="1"/>
          </p:cNvCxnSpPr>
          <p:nvPr/>
        </p:nvCxnSpPr>
        <p:spPr>
          <a:xfrm>
            <a:off x="6688228" y="3433354"/>
            <a:ext cx="330049" cy="3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E98527A9-B143-AB41-BB33-7337E591ACFF}"/>
                  </a:ext>
                </a:extLst>
              </p:cNvPr>
              <p:cNvSpPr txBox="1"/>
              <p:nvPr/>
            </p:nvSpPr>
            <p:spPr>
              <a:xfrm>
                <a:off x="1759840" y="1462340"/>
                <a:ext cx="524337"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accent6">
                                  <a:lumMod val="75000"/>
                                </a:schemeClr>
                              </a:solidFill>
                              <a:latin typeface="Cambria Math" panose="02040503050406030204" pitchFamily="18" charset="0"/>
                            </a:rPr>
                          </m:ctrlPr>
                        </m:sSubPr>
                        <m:e>
                          <m:r>
                            <a:rPr lang="en-US" sz="2400" b="0" i="1" dirty="0" smtClean="0">
                              <a:solidFill>
                                <a:schemeClr val="accent6">
                                  <a:lumMod val="75000"/>
                                </a:schemeClr>
                              </a:solidFill>
                              <a:latin typeface="Cambria Math" panose="02040503050406030204" pitchFamily="18" charset="0"/>
                            </a:rPr>
                            <m:t>𝑇</m:t>
                          </m:r>
                        </m:e>
                        <m:sub>
                          <m:r>
                            <a:rPr lang="en-US" sz="2400" b="0" i="1" dirty="0" smtClean="0">
                              <a:solidFill>
                                <a:schemeClr val="accent6">
                                  <a:lumMod val="75000"/>
                                </a:schemeClr>
                              </a:solidFill>
                              <a:latin typeface="Cambria Math" panose="02040503050406030204" pitchFamily="18" charset="0"/>
                            </a:rPr>
                            <m:t>1</m:t>
                          </m:r>
                        </m:sub>
                      </m:sSub>
                    </m:oMath>
                  </m:oMathPara>
                </a14:m>
                <a:endParaRPr lang="en-US" sz="2400" dirty="0">
                  <a:solidFill>
                    <a:schemeClr val="accent6">
                      <a:lumMod val="75000"/>
                    </a:schemeClr>
                  </a:solidFill>
                </a:endParaRPr>
              </a:p>
            </p:txBody>
          </p:sp>
        </mc:Choice>
        <mc:Fallback xmlns="">
          <p:sp>
            <p:nvSpPr>
              <p:cNvPr id="73" name="TextBox 72">
                <a:extLst>
                  <a:ext uri="{FF2B5EF4-FFF2-40B4-BE49-F238E27FC236}">
                    <a16:creationId xmlns:a16="http://schemas.microsoft.com/office/drawing/2014/main" id="{E98527A9-B143-AB41-BB33-7337E591ACFF}"/>
                  </a:ext>
                </a:extLst>
              </p:cNvPr>
              <p:cNvSpPr txBox="1">
                <a:spLocks noRot="1" noChangeAspect="1" noMove="1" noResize="1" noEditPoints="1" noAdjustHandles="1" noChangeArrowheads="1" noChangeShapeType="1" noTextEdit="1"/>
              </p:cNvSpPr>
              <p:nvPr/>
            </p:nvSpPr>
            <p:spPr>
              <a:xfrm>
                <a:off x="1759840" y="1462340"/>
                <a:ext cx="524337" cy="461665"/>
              </a:xfrm>
              <a:prstGeom prst="rect">
                <a:avLst/>
              </a:prstGeom>
              <a:blipFill>
                <a:blip r:embed="rId4"/>
                <a:stretch>
                  <a:fillRect l="-2381"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2C6CFB64-4397-1B49-95A4-2285179A1011}"/>
                  </a:ext>
                </a:extLst>
              </p:cNvPr>
              <p:cNvSpPr txBox="1"/>
              <p:nvPr/>
            </p:nvSpPr>
            <p:spPr>
              <a:xfrm>
                <a:off x="1742433" y="2110325"/>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solidFill>
                                <a:schemeClr val="accent6">
                                  <a:lumMod val="75000"/>
                                </a:schemeClr>
                              </a:solidFill>
                              <a:latin typeface="Cambria Math" panose="02040503050406030204" pitchFamily="18" charset="0"/>
                            </a:rPr>
                          </m:ctrlPr>
                        </m:sSubPr>
                        <m:e>
                          <m:r>
                            <a:rPr lang="en-US" sz="2400" b="0" i="1" dirty="0" smtClean="0">
                              <a:solidFill>
                                <a:schemeClr val="accent6">
                                  <a:lumMod val="75000"/>
                                </a:schemeClr>
                              </a:solidFill>
                              <a:latin typeface="Cambria Math" panose="02040503050406030204" pitchFamily="18" charset="0"/>
                            </a:rPr>
                            <m:t>𝑇</m:t>
                          </m:r>
                        </m:e>
                        <m:sub>
                          <m:r>
                            <a:rPr lang="en-US" sz="2400" b="0" i="1" dirty="0" smtClean="0">
                              <a:solidFill>
                                <a:schemeClr val="accent6">
                                  <a:lumMod val="75000"/>
                                </a:schemeClr>
                              </a:solidFill>
                              <a:latin typeface="Cambria Math" panose="02040503050406030204" pitchFamily="18" charset="0"/>
                            </a:rPr>
                            <m:t>2</m:t>
                          </m:r>
                        </m:sub>
                      </m:sSub>
                    </m:oMath>
                  </m:oMathPara>
                </a14:m>
                <a:endParaRPr lang="en-US" sz="2400" dirty="0">
                  <a:solidFill>
                    <a:schemeClr val="accent6">
                      <a:lumMod val="75000"/>
                    </a:schemeClr>
                  </a:solidFill>
                </a:endParaRPr>
              </a:p>
            </p:txBody>
          </p:sp>
        </mc:Choice>
        <mc:Fallback xmlns="">
          <p:sp>
            <p:nvSpPr>
              <p:cNvPr id="75" name="TextBox 74">
                <a:extLst>
                  <a:ext uri="{FF2B5EF4-FFF2-40B4-BE49-F238E27FC236}">
                    <a16:creationId xmlns:a16="http://schemas.microsoft.com/office/drawing/2014/main" id="{2C6CFB64-4397-1B49-95A4-2285179A1011}"/>
                  </a:ext>
                </a:extLst>
              </p:cNvPr>
              <p:cNvSpPr txBox="1">
                <a:spLocks noRot="1" noChangeAspect="1" noMove="1" noResize="1" noEditPoints="1" noAdjustHandles="1" noChangeArrowheads="1" noChangeShapeType="1" noTextEdit="1"/>
              </p:cNvSpPr>
              <p:nvPr/>
            </p:nvSpPr>
            <p:spPr>
              <a:xfrm>
                <a:off x="1742433" y="2110325"/>
                <a:ext cx="573643" cy="461665"/>
              </a:xfrm>
              <a:prstGeom prst="rect">
                <a:avLst/>
              </a:prstGeom>
              <a:blipFill>
                <a:blip r:embed="rId5"/>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4A49DE39-A593-E849-8F07-A842DB5C1617}"/>
                  </a:ext>
                </a:extLst>
              </p:cNvPr>
              <p:cNvSpPr/>
              <p:nvPr/>
            </p:nvSpPr>
            <p:spPr>
              <a:xfrm>
                <a:off x="7018277" y="3146447"/>
                <a:ext cx="2090097" cy="58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panose="02040503050406030204" pitchFamily="18" charset="0"/>
                        </a:rPr>
                        <m:t>𝑇</m:t>
                      </m:r>
                      <m:r>
                        <a:rPr lang="en-US" sz="2400" b="0" i="1" baseline="-25000" smtClean="0">
                          <a:solidFill>
                            <a:srgbClr val="C00000"/>
                          </a:solidFill>
                          <a:latin typeface="Cambria Math" panose="02040503050406030204" pitchFamily="18" charset="0"/>
                        </a:rPr>
                        <m:t>5</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3</m:t>
                          </m:r>
                        </m:sub>
                      </m:sSub>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𝑇</m:t>
                      </m:r>
                      <m:r>
                        <a:rPr lang="en-US" sz="2400" b="0" i="1" baseline="-25000" smtClean="0">
                          <a:solidFill>
                            <a:srgbClr val="C00000"/>
                          </a:solidFill>
                          <a:latin typeface="Cambria Math" panose="02040503050406030204" pitchFamily="18" charset="0"/>
                        </a:rPr>
                        <m:t>4</m:t>
                      </m:r>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sSub>
                        <m:sSubPr>
                          <m:ctrlPr>
                            <a:rPr lang="en-US" sz="2400" i="1">
                              <a:latin typeface="Cambria Math" panose="02040503050406030204" pitchFamily="18" charset="0"/>
                            </a:rPr>
                          </m:ctrlPr>
                        </m:sSubPr>
                        <m:e>
                          <m:r>
                            <a:rPr lang="en-US" sz="2400" b="0" i="1" smtClean="0">
                              <a:latin typeface="Cambria Math" panose="02040503050406030204" pitchFamily="18" charset="0"/>
                            </a:rPr>
                            <m:t>,</m:t>
                          </m:r>
                          <m:r>
                            <a:rPr lang="en-US" sz="2400" i="1">
                              <a:latin typeface="Cambria Math" panose="02040503050406030204" pitchFamily="18" charset="0"/>
                            </a:rPr>
                            <m:t>𝑇</m:t>
                          </m:r>
                        </m:e>
                        <m:sub>
                          <m:r>
                            <a:rPr lang="en-US" sz="2400" b="0" i="1" smtClean="0">
                              <a:latin typeface="Cambria Math" panose="02040503050406030204" pitchFamily="18" charset="0"/>
                            </a:rPr>
                            <m:t>2</m:t>
                          </m:r>
                        </m:sub>
                      </m:sSub>
                    </m:oMath>
                  </m:oMathPara>
                </a14:m>
                <a:endParaRPr lang="en-US" sz="2400" dirty="0"/>
              </a:p>
            </p:txBody>
          </p:sp>
        </mc:Choice>
        <mc:Fallback xmlns="">
          <p:sp>
            <p:nvSpPr>
              <p:cNvPr id="76" name="Rectangle 75">
                <a:extLst>
                  <a:ext uri="{FF2B5EF4-FFF2-40B4-BE49-F238E27FC236}">
                    <a16:creationId xmlns:a16="http://schemas.microsoft.com/office/drawing/2014/main" id="{4A49DE39-A593-E849-8F07-A842DB5C1617}"/>
                  </a:ext>
                </a:extLst>
              </p:cNvPr>
              <p:cNvSpPr>
                <a:spLocks noRot="1" noChangeAspect="1" noMove="1" noResize="1" noEditPoints="1" noAdjustHandles="1" noChangeArrowheads="1" noChangeShapeType="1" noTextEdit="1"/>
              </p:cNvSpPr>
              <p:nvPr/>
            </p:nvSpPr>
            <p:spPr>
              <a:xfrm>
                <a:off x="7018277" y="3146447"/>
                <a:ext cx="2090097" cy="580142"/>
              </a:xfrm>
              <a:prstGeom prst="rect">
                <a:avLst/>
              </a:prstGeom>
              <a:blipFill>
                <a:blip r:embed="rId6"/>
                <a:stretch>
                  <a:fillRect/>
                </a:stretch>
              </a:blipFill>
            </p:spPr>
            <p:txBody>
              <a:bodyPr/>
              <a:lstStyle/>
              <a:p>
                <a:r>
                  <a:rPr lang="en-US">
                    <a:noFill/>
                  </a:rPr>
                  <a:t> </a:t>
                </a:r>
              </a:p>
            </p:txBody>
          </p:sp>
        </mc:Fallback>
      </mc:AlternateContent>
      <p:cxnSp>
        <p:nvCxnSpPr>
          <p:cNvPr id="77" name="Straight Arrow Connector 76">
            <a:extLst>
              <a:ext uri="{FF2B5EF4-FFF2-40B4-BE49-F238E27FC236}">
                <a16:creationId xmlns:a16="http://schemas.microsoft.com/office/drawing/2014/main" id="{6D6DE9DE-97D6-194B-9C57-481646D9BA26}"/>
              </a:ext>
            </a:extLst>
          </p:cNvPr>
          <p:cNvCxnSpPr>
            <a:cxnSpLocks/>
            <a:stCxn id="76" idx="3"/>
            <a:endCxn id="65" idx="1"/>
          </p:cNvCxnSpPr>
          <p:nvPr/>
        </p:nvCxnSpPr>
        <p:spPr>
          <a:xfrm>
            <a:off x="9108374" y="3436518"/>
            <a:ext cx="339094" cy="4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2BDCF1D3-C507-6748-9C57-C186695186D7}"/>
              </a:ext>
            </a:extLst>
          </p:cNvPr>
          <p:cNvCxnSpPr>
            <a:cxnSpLocks/>
            <a:stCxn id="65" idx="3"/>
          </p:cNvCxnSpPr>
          <p:nvPr/>
        </p:nvCxnSpPr>
        <p:spPr>
          <a:xfrm flipV="1">
            <a:off x="10540099" y="3437459"/>
            <a:ext cx="723767" cy="3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978CAA64-B3BD-2B42-A0A2-04FACAF5BD7A}"/>
              </a:ext>
            </a:extLst>
          </p:cNvPr>
          <p:cNvSpPr/>
          <p:nvPr/>
        </p:nvSpPr>
        <p:spPr>
          <a:xfrm>
            <a:off x="3255173" y="4689973"/>
            <a:ext cx="159324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Sequencer</a:t>
            </a:r>
          </a:p>
        </p:txBody>
      </p:sp>
      <p:sp>
        <p:nvSpPr>
          <p:cNvPr id="83" name="Rectangle 82">
            <a:extLst>
              <a:ext uri="{FF2B5EF4-FFF2-40B4-BE49-F238E27FC236}">
                <a16:creationId xmlns:a16="http://schemas.microsoft.com/office/drawing/2014/main" id="{713E4E03-6F55-8148-BCF0-1D9D8650516E}"/>
              </a:ext>
            </a:extLst>
          </p:cNvPr>
          <p:cNvSpPr/>
          <p:nvPr/>
        </p:nvSpPr>
        <p:spPr>
          <a:xfrm>
            <a:off x="3255173" y="1602409"/>
            <a:ext cx="1593246" cy="742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Flashbots</a:t>
            </a:r>
            <a:r>
              <a:rPr lang="en-US" sz="2400" b="1" dirty="0"/>
              <a:t> Sequencer</a:t>
            </a:r>
          </a:p>
        </p:txBody>
      </p:sp>
      <p:cxnSp>
        <p:nvCxnSpPr>
          <p:cNvPr id="87" name="Straight Arrow Connector 86">
            <a:extLst>
              <a:ext uri="{FF2B5EF4-FFF2-40B4-BE49-F238E27FC236}">
                <a16:creationId xmlns:a16="http://schemas.microsoft.com/office/drawing/2014/main" id="{C8083EC3-3251-D24E-A67F-E2C173C7A5A2}"/>
              </a:ext>
            </a:extLst>
          </p:cNvPr>
          <p:cNvCxnSpPr>
            <a:cxnSpLocks/>
            <a:endCxn id="83" idx="1"/>
          </p:cNvCxnSpPr>
          <p:nvPr/>
        </p:nvCxnSpPr>
        <p:spPr>
          <a:xfrm>
            <a:off x="2374426" y="1833242"/>
            <a:ext cx="880747" cy="140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B899E261-7EB4-194A-99BF-BCB94DE486EB}"/>
              </a:ext>
            </a:extLst>
          </p:cNvPr>
          <p:cNvCxnSpPr>
            <a:cxnSpLocks/>
            <a:endCxn id="83" idx="1"/>
          </p:cNvCxnSpPr>
          <p:nvPr/>
        </p:nvCxnSpPr>
        <p:spPr>
          <a:xfrm flipV="1">
            <a:off x="2342380" y="1973570"/>
            <a:ext cx="912793" cy="262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EFCBA9A0-AF84-3F47-8637-5529453B8F98}"/>
                  </a:ext>
                </a:extLst>
              </p:cNvPr>
              <p:cNvSpPr/>
              <p:nvPr/>
            </p:nvSpPr>
            <p:spPr>
              <a:xfrm>
                <a:off x="5503772" y="3161891"/>
                <a:ext cx="1184456"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Auction</m:t>
                      </m:r>
                    </m:oMath>
                  </m:oMathPara>
                </a14:m>
                <a:endParaRPr lang="en-US" sz="2400" dirty="0"/>
              </a:p>
            </p:txBody>
          </p:sp>
        </mc:Choice>
        <mc:Fallback xmlns="">
          <p:sp>
            <p:nvSpPr>
              <p:cNvPr id="92" name="Rectangle 91">
                <a:extLst>
                  <a:ext uri="{FF2B5EF4-FFF2-40B4-BE49-F238E27FC236}">
                    <a16:creationId xmlns:a16="http://schemas.microsoft.com/office/drawing/2014/main" id="{EFCBA9A0-AF84-3F47-8637-5529453B8F98}"/>
                  </a:ext>
                </a:extLst>
              </p:cNvPr>
              <p:cNvSpPr>
                <a:spLocks noRot="1" noChangeAspect="1" noMove="1" noResize="1" noEditPoints="1" noAdjustHandles="1" noChangeArrowheads="1" noChangeShapeType="1" noTextEdit="1"/>
              </p:cNvSpPr>
              <p:nvPr/>
            </p:nvSpPr>
            <p:spPr>
              <a:xfrm>
                <a:off x="5503772" y="3161891"/>
                <a:ext cx="1184456" cy="542925"/>
              </a:xfrm>
              <a:prstGeom prst="rect">
                <a:avLst/>
              </a:prstGeom>
              <a:blipFill>
                <a:blip r:embed="rId7"/>
                <a:stretch>
                  <a:fillRect/>
                </a:stretch>
              </a:blipFill>
            </p:spPr>
            <p:txBody>
              <a:bodyPr/>
              <a:lstStyle/>
              <a:p>
                <a:r>
                  <a:rPr lang="en-US">
                    <a:noFill/>
                  </a:rPr>
                  <a:t> </a:t>
                </a:r>
              </a:p>
            </p:txBody>
          </p:sp>
        </mc:Fallback>
      </mc:AlternateContent>
      <p:sp>
        <p:nvSpPr>
          <p:cNvPr id="93" name="TextBox 92">
            <a:extLst>
              <a:ext uri="{FF2B5EF4-FFF2-40B4-BE49-F238E27FC236}">
                <a16:creationId xmlns:a16="http://schemas.microsoft.com/office/drawing/2014/main" id="{BAEAB4FE-7809-014E-8059-284F27462453}"/>
              </a:ext>
            </a:extLst>
          </p:cNvPr>
          <p:cNvSpPr txBox="1"/>
          <p:nvPr/>
        </p:nvSpPr>
        <p:spPr>
          <a:xfrm>
            <a:off x="7034781" y="3862567"/>
            <a:ext cx="1982017" cy="369332"/>
          </a:xfrm>
          <a:prstGeom prst="rect">
            <a:avLst/>
          </a:prstGeom>
          <a:noFill/>
        </p:spPr>
        <p:txBody>
          <a:bodyPr wrap="none" rtlCol="0">
            <a:spAutoFit/>
          </a:bodyPr>
          <a:lstStyle/>
          <a:p>
            <a:r>
              <a:rPr lang="en-US" dirty="0"/>
              <a:t>Execution Ordering</a:t>
            </a:r>
          </a:p>
        </p:txBody>
      </p:sp>
      <p:cxnSp>
        <p:nvCxnSpPr>
          <p:cNvPr id="94" name="Straight Arrow Connector 93">
            <a:extLst>
              <a:ext uri="{FF2B5EF4-FFF2-40B4-BE49-F238E27FC236}">
                <a16:creationId xmlns:a16="http://schemas.microsoft.com/office/drawing/2014/main" id="{C8185798-37C5-794F-A1A9-F1B0905EB6E8}"/>
              </a:ext>
            </a:extLst>
          </p:cNvPr>
          <p:cNvCxnSpPr>
            <a:cxnSpLocks/>
            <a:stCxn id="83" idx="3"/>
            <a:endCxn id="92" idx="1"/>
          </p:cNvCxnSpPr>
          <p:nvPr/>
        </p:nvCxnSpPr>
        <p:spPr>
          <a:xfrm>
            <a:off x="4848419" y="1973570"/>
            <a:ext cx="655353" cy="14597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476A854C-664D-F847-AF29-62312B34B9FE}"/>
              </a:ext>
            </a:extLst>
          </p:cNvPr>
          <p:cNvCxnSpPr>
            <a:cxnSpLocks/>
            <a:stCxn id="82" idx="3"/>
            <a:endCxn id="92" idx="1"/>
          </p:cNvCxnSpPr>
          <p:nvPr/>
        </p:nvCxnSpPr>
        <p:spPr>
          <a:xfrm flipV="1">
            <a:off x="4848419" y="3433354"/>
            <a:ext cx="655353" cy="1487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BED677E6-3A1B-324D-8E65-F5911366AC5B}"/>
              </a:ext>
            </a:extLst>
          </p:cNvPr>
          <p:cNvCxnSpPr>
            <a:cxnSpLocks/>
            <a:stCxn id="64" idx="3"/>
            <a:endCxn id="92" idx="1"/>
          </p:cNvCxnSpPr>
          <p:nvPr/>
        </p:nvCxnSpPr>
        <p:spPr>
          <a:xfrm>
            <a:off x="4812738" y="3428126"/>
            <a:ext cx="691034" cy="52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CBFA161-B6A9-6142-93E7-5960AB84206E}"/>
              </a:ext>
            </a:extLst>
          </p:cNvPr>
          <p:cNvSpPr txBox="1"/>
          <p:nvPr/>
        </p:nvSpPr>
        <p:spPr>
          <a:xfrm>
            <a:off x="9428808" y="3879278"/>
            <a:ext cx="1378172" cy="369332"/>
          </a:xfrm>
          <a:prstGeom prst="rect">
            <a:avLst/>
          </a:prstGeom>
          <a:noFill/>
        </p:spPr>
        <p:txBody>
          <a:bodyPr wrap="square">
            <a:spAutoFit/>
          </a:bodyPr>
          <a:lstStyle/>
          <a:p>
            <a:r>
              <a:rPr lang="en-US" dirty="0"/>
              <a:t>(Proposer)</a:t>
            </a:r>
          </a:p>
        </p:txBody>
      </p:sp>
      <p:sp>
        <p:nvSpPr>
          <p:cNvPr id="47" name="TextBox 46">
            <a:extLst>
              <a:ext uri="{FF2B5EF4-FFF2-40B4-BE49-F238E27FC236}">
                <a16:creationId xmlns:a16="http://schemas.microsoft.com/office/drawing/2014/main" id="{866DB977-0FB9-A445-9289-47E104EC719F}"/>
              </a:ext>
            </a:extLst>
          </p:cNvPr>
          <p:cNvSpPr txBox="1"/>
          <p:nvPr/>
        </p:nvSpPr>
        <p:spPr>
          <a:xfrm>
            <a:off x="5419014" y="3867703"/>
            <a:ext cx="1441239" cy="369332"/>
          </a:xfrm>
          <a:prstGeom prst="rect">
            <a:avLst/>
          </a:prstGeom>
          <a:noFill/>
        </p:spPr>
        <p:txBody>
          <a:bodyPr wrap="square">
            <a:spAutoFit/>
          </a:bodyPr>
          <a:lstStyle/>
          <a:p>
            <a:r>
              <a:rPr lang="en-US" dirty="0"/>
              <a:t>(MEV-Boost)</a:t>
            </a:r>
          </a:p>
        </p:txBody>
      </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AC97FA8C-7AC9-9B48-B4F8-3EBB2A0BAC5D}"/>
                  </a:ext>
                </a:extLst>
              </p:cNvPr>
              <p:cNvSpPr/>
              <p:nvPr/>
            </p:nvSpPr>
            <p:spPr>
              <a:xfrm>
                <a:off x="10795105" y="2925242"/>
                <a:ext cx="1365661" cy="10062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 </m:t>
                      </m:r>
                      <m:r>
                        <m:rPr>
                          <m:sty m:val="p"/>
                        </m:rPr>
                        <a:rPr lang="en-US" sz="2000" b="0" i="0" smtClean="0">
                          <a:latin typeface="Cambria Math" panose="02040503050406030204" pitchFamily="18" charset="0"/>
                        </a:rPr>
                        <m:t>Blockchain</m:t>
                      </m:r>
                      <m:r>
                        <a:rPr lang="en-US" sz="2000" b="0" i="0" smtClean="0">
                          <a:latin typeface="Cambria Math" panose="02040503050406030204" pitchFamily="18" charset="0"/>
                        </a:rPr>
                        <m:t> </m:t>
                      </m:r>
                    </m:oMath>
                  </m:oMathPara>
                </a14:m>
                <a:br>
                  <a:rPr lang="en-US" sz="2000" b="0" i="0" dirty="0">
                    <a:latin typeface="Cambria Math" panose="02040503050406030204" pitchFamily="18" charset="0"/>
                  </a:rPr>
                </a:br>
                <a:r>
                  <a:rPr lang="en-US" sz="2000" b="0" i="0" dirty="0">
                    <a:latin typeface="Cambria Math" panose="02040503050406030204" pitchFamily="18" charset="0"/>
                  </a:rPr>
                  <a:t> </a:t>
                </a:r>
                <a14:m>
                  <m:oMath xmlns:m="http://schemas.openxmlformats.org/officeDocument/2006/math">
                    <m:r>
                      <m:rPr>
                        <m:sty m:val="p"/>
                      </m:rPr>
                      <a:rPr lang="en-US" sz="2000" b="0" i="0" smtClean="0">
                        <a:latin typeface="Cambria Math" panose="02040503050406030204" pitchFamily="18" charset="0"/>
                      </a:rPr>
                      <m:t>contract</m:t>
                    </m:r>
                  </m:oMath>
                </a14:m>
                <a:r>
                  <a:rPr lang="en-US" sz="2000" dirty="0"/>
                  <a:t> (AMM)</a:t>
                </a:r>
              </a:p>
            </p:txBody>
          </p:sp>
        </mc:Choice>
        <mc:Fallback xmlns="">
          <p:sp>
            <p:nvSpPr>
              <p:cNvPr id="48" name="Rectangle 47">
                <a:extLst>
                  <a:ext uri="{FF2B5EF4-FFF2-40B4-BE49-F238E27FC236}">
                    <a16:creationId xmlns:a16="http://schemas.microsoft.com/office/drawing/2014/main" id="{AC97FA8C-7AC9-9B48-B4F8-3EBB2A0BAC5D}"/>
                  </a:ext>
                </a:extLst>
              </p:cNvPr>
              <p:cNvSpPr>
                <a:spLocks noRot="1" noChangeAspect="1" noMove="1" noResize="1" noEditPoints="1" noAdjustHandles="1" noChangeArrowheads="1" noChangeShapeType="1" noTextEdit="1"/>
              </p:cNvSpPr>
              <p:nvPr/>
            </p:nvSpPr>
            <p:spPr>
              <a:xfrm>
                <a:off x="10795105" y="2925242"/>
                <a:ext cx="1365661" cy="1006242"/>
              </a:xfrm>
              <a:prstGeom prst="rect">
                <a:avLst/>
              </a:prstGeom>
              <a:blipFill>
                <a:blip r:embed="rId8"/>
                <a:stretch>
                  <a:fillRect l="-8182" r="-3636" b="-9756"/>
                </a:stretch>
              </a:blipFill>
            </p:spPr>
            <p:txBody>
              <a:bodyPr/>
              <a:lstStyle/>
              <a:p>
                <a:r>
                  <a:rPr lang="en-US">
                    <a:noFill/>
                  </a:rPr>
                  <a:t> </a:t>
                </a:r>
              </a:p>
            </p:txBody>
          </p:sp>
        </mc:Fallback>
      </mc:AlternateContent>
      <p:sp>
        <p:nvSpPr>
          <p:cNvPr id="78" name="TextBox 77">
            <a:extLst>
              <a:ext uri="{FF2B5EF4-FFF2-40B4-BE49-F238E27FC236}">
                <a16:creationId xmlns:a16="http://schemas.microsoft.com/office/drawing/2014/main" id="{799A06C0-43CA-9644-B8BC-DED17E316A73}"/>
              </a:ext>
            </a:extLst>
          </p:cNvPr>
          <p:cNvSpPr txBox="1"/>
          <p:nvPr/>
        </p:nvSpPr>
        <p:spPr>
          <a:xfrm>
            <a:off x="228352" y="1595269"/>
            <a:ext cx="1441239" cy="830997"/>
          </a:xfrm>
          <a:prstGeom prst="rect">
            <a:avLst/>
          </a:prstGeom>
          <a:noFill/>
        </p:spPr>
        <p:txBody>
          <a:bodyPr wrap="square">
            <a:spAutoFit/>
          </a:bodyPr>
          <a:lstStyle/>
          <a:p>
            <a:pPr algn="ctr"/>
            <a:r>
              <a:rPr lang="en-US" sz="2400" dirty="0">
                <a:solidFill>
                  <a:schemeClr val="accent6">
                    <a:lumMod val="75000"/>
                  </a:schemeClr>
                </a:solidFill>
              </a:rPr>
              <a:t>Private pool</a:t>
            </a:r>
          </a:p>
        </p:txBody>
      </p:sp>
      <p:sp>
        <p:nvSpPr>
          <p:cNvPr id="120" name="TextBox 119">
            <a:extLst>
              <a:ext uri="{FF2B5EF4-FFF2-40B4-BE49-F238E27FC236}">
                <a16:creationId xmlns:a16="http://schemas.microsoft.com/office/drawing/2014/main" id="{396F68BD-8AD6-FD40-AC86-ADE4BFF916D8}"/>
              </a:ext>
            </a:extLst>
          </p:cNvPr>
          <p:cNvSpPr txBox="1"/>
          <p:nvPr/>
        </p:nvSpPr>
        <p:spPr>
          <a:xfrm>
            <a:off x="7709935" y="5564635"/>
            <a:ext cx="4224766" cy="830997"/>
          </a:xfrm>
          <a:prstGeom prst="rect">
            <a:avLst/>
          </a:prstGeom>
          <a:noFill/>
        </p:spPr>
        <p:txBody>
          <a:bodyPr wrap="square">
            <a:spAutoFit/>
          </a:bodyPr>
          <a:lstStyle/>
          <a:p>
            <a:r>
              <a:rPr lang="en-US" sz="2400" dirty="0"/>
              <a:t>But needs trust (cannot be validated).</a:t>
            </a:r>
          </a:p>
        </p:txBody>
      </p:sp>
      <p:sp>
        <p:nvSpPr>
          <p:cNvPr id="127" name="TextBox 126">
            <a:extLst>
              <a:ext uri="{FF2B5EF4-FFF2-40B4-BE49-F238E27FC236}">
                <a16:creationId xmlns:a16="http://schemas.microsoft.com/office/drawing/2014/main" id="{5034C55D-4984-C349-B3D2-09946F44A069}"/>
              </a:ext>
            </a:extLst>
          </p:cNvPr>
          <p:cNvSpPr txBox="1"/>
          <p:nvPr/>
        </p:nvSpPr>
        <p:spPr>
          <a:xfrm>
            <a:off x="1947724" y="2780111"/>
            <a:ext cx="933269" cy="369332"/>
          </a:xfrm>
          <a:prstGeom prst="rect">
            <a:avLst/>
          </a:prstGeom>
          <a:solidFill>
            <a:schemeClr val="bg2"/>
          </a:solidFill>
        </p:spPr>
        <p:txBody>
          <a:bodyPr wrap="none" rtlCol="0">
            <a:spAutoFit/>
          </a:bodyPr>
          <a:lstStyle/>
          <a:p>
            <a:r>
              <a:rPr lang="en-US" dirty="0"/>
              <a:t>Bundles</a:t>
            </a:r>
          </a:p>
        </p:txBody>
      </p:sp>
      <p:sp>
        <p:nvSpPr>
          <p:cNvPr id="128" name="TextBox 127">
            <a:extLst>
              <a:ext uri="{FF2B5EF4-FFF2-40B4-BE49-F238E27FC236}">
                <a16:creationId xmlns:a16="http://schemas.microsoft.com/office/drawing/2014/main" id="{5AF2ACA9-6871-7049-990C-714A3477F6E6}"/>
              </a:ext>
            </a:extLst>
          </p:cNvPr>
          <p:cNvSpPr txBox="1"/>
          <p:nvPr/>
        </p:nvSpPr>
        <p:spPr>
          <a:xfrm>
            <a:off x="3548871" y="2362994"/>
            <a:ext cx="1378172" cy="369332"/>
          </a:xfrm>
          <a:prstGeom prst="rect">
            <a:avLst/>
          </a:prstGeom>
          <a:noFill/>
        </p:spPr>
        <p:txBody>
          <a:bodyPr wrap="square">
            <a:spAutoFit/>
          </a:bodyPr>
          <a:lstStyle/>
          <a:p>
            <a:r>
              <a:rPr lang="en-US" dirty="0"/>
              <a:t>(Builder)</a:t>
            </a:r>
          </a:p>
        </p:txBody>
      </p:sp>
      <p:sp>
        <p:nvSpPr>
          <p:cNvPr id="129" name="Rectangle 128">
            <a:extLst>
              <a:ext uri="{FF2B5EF4-FFF2-40B4-BE49-F238E27FC236}">
                <a16:creationId xmlns:a16="http://schemas.microsoft.com/office/drawing/2014/main" id="{583E9347-C7C0-8740-9A4D-0E9649FE1147}"/>
              </a:ext>
            </a:extLst>
          </p:cNvPr>
          <p:cNvSpPr/>
          <p:nvPr/>
        </p:nvSpPr>
        <p:spPr>
          <a:xfrm>
            <a:off x="3219492" y="3924945"/>
            <a:ext cx="1593246"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56484324-6B9D-4E4F-8436-D75C4E97D889}"/>
                  </a:ext>
                </a:extLst>
              </p:cNvPr>
              <p:cNvSpPr txBox="1"/>
              <p:nvPr/>
            </p:nvSpPr>
            <p:spPr>
              <a:xfrm>
                <a:off x="951986" y="4231256"/>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𝑇</m:t>
                          </m:r>
                        </m:e>
                        <m:sub>
                          <m:r>
                            <a:rPr lang="en-US" sz="2400" b="0" i="1" dirty="0" smtClean="0">
                              <a:latin typeface="Cambria Math" panose="02040503050406030204" pitchFamily="18" charset="0"/>
                            </a:rPr>
                            <m:t>4</m:t>
                          </m:r>
                        </m:sub>
                      </m:sSub>
                    </m:oMath>
                  </m:oMathPara>
                </a14:m>
                <a:endParaRPr lang="en-US" sz="2400" dirty="0"/>
              </a:p>
            </p:txBody>
          </p:sp>
        </mc:Choice>
        <mc:Fallback xmlns="">
          <p:sp>
            <p:nvSpPr>
              <p:cNvPr id="131" name="TextBox 130">
                <a:extLst>
                  <a:ext uri="{FF2B5EF4-FFF2-40B4-BE49-F238E27FC236}">
                    <a16:creationId xmlns:a16="http://schemas.microsoft.com/office/drawing/2014/main" id="{56484324-6B9D-4E4F-8436-D75C4E97D889}"/>
                  </a:ext>
                </a:extLst>
              </p:cNvPr>
              <p:cNvSpPr txBox="1">
                <a:spLocks noRot="1" noChangeAspect="1" noMove="1" noResize="1" noEditPoints="1" noAdjustHandles="1" noChangeArrowheads="1" noChangeShapeType="1" noTextEdit="1"/>
              </p:cNvSpPr>
              <p:nvPr/>
            </p:nvSpPr>
            <p:spPr>
              <a:xfrm>
                <a:off x="951986" y="4231256"/>
                <a:ext cx="573643" cy="461665"/>
              </a:xfrm>
              <a:prstGeom prst="rect">
                <a:avLst/>
              </a:prstGeom>
              <a:blipFill>
                <a:blip r:embed="rId9"/>
                <a:stretch>
                  <a:fillRect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E7635F1B-3742-DD4F-BDF1-E9D8B9A49802}"/>
                  </a:ext>
                </a:extLst>
              </p:cNvPr>
              <p:cNvSpPr txBox="1"/>
              <p:nvPr/>
            </p:nvSpPr>
            <p:spPr>
              <a:xfrm>
                <a:off x="935122" y="3614445"/>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𝑇</m:t>
                          </m:r>
                        </m:e>
                        <m:sub>
                          <m:r>
                            <a:rPr lang="en-US" sz="2400" b="0" i="1" dirty="0" smtClean="0">
                              <a:latin typeface="Cambria Math" panose="02040503050406030204" pitchFamily="18" charset="0"/>
                            </a:rPr>
                            <m:t>3</m:t>
                          </m:r>
                        </m:sub>
                      </m:sSub>
                    </m:oMath>
                  </m:oMathPara>
                </a14:m>
                <a:endParaRPr lang="en-US" sz="2400" dirty="0"/>
              </a:p>
            </p:txBody>
          </p:sp>
        </mc:Choice>
        <mc:Fallback xmlns="">
          <p:sp>
            <p:nvSpPr>
              <p:cNvPr id="132" name="TextBox 131">
                <a:extLst>
                  <a:ext uri="{FF2B5EF4-FFF2-40B4-BE49-F238E27FC236}">
                    <a16:creationId xmlns:a16="http://schemas.microsoft.com/office/drawing/2014/main" id="{E7635F1B-3742-DD4F-BDF1-E9D8B9A49802}"/>
                  </a:ext>
                </a:extLst>
              </p:cNvPr>
              <p:cNvSpPr txBox="1">
                <a:spLocks noRot="1" noChangeAspect="1" noMove="1" noResize="1" noEditPoints="1" noAdjustHandles="1" noChangeArrowheads="1" noChangeShapeType="1" noTextEdit="1"/>
              </p:cNvSpPr>
              <p:nvPr/>
            </p:nvSpPr>
            <p:spPr>
              <a:xfrm>
                <a:off x="935122" y="3614445"/>
                <a:ext cx="573643" cy="461665"/>
              </a:xfrm>
              <a:prstGeom prst="rect">
                <a:avLst/>
              </a:prstGeom>
              <a:blipFill>
                <a:blip r:embed="rId10"/>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1F408DF8-01A4-BC4A-8E7D-ACB3A9CFA870}"/>
                  </a:ext>
                </a:extLst>
              </p:cNvPr>
              <p:cNvSpPr txBox="1"/>
              <p:nvPr/>
            </p:nvSpPr>
            <p:spPr>
              <a:xfrm>
                <a:off x="951986" y="4840856"/>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400" b="0" i="1" dirty="0" smtClean="0">
                          <a:solidFill>
                            <a:srgbClr val="C00000"/>
                          </a:solidFill>
                          <a:latin typeface="Cambria Math" panose="02040503050406030204" pitchFamily="18" charset="0"/>
                        </a:rPr>
                        <m:t>𝑇</m:t>
                      </m:r>
                    </m:oMath>
                  </m:oMathPara>
                </a14:m>
                <a:endParaRPr lang="en-US" sz="2400" dirty="0">
                  <a:solidFill>
                    <a:srgbClr val="C00000"/>
                  </a:solidFill>
                </a:endParaRPr>
              </a:p>
            </p:txBody>
          </p:sp>
        </mc:Choice>
        <mc:Fallback xmlns="">
          <p:sp>
            <p:nvSpPr>
              <p:cNvPr id="133" name="TextBox 132">
                <a:extLst>
                  <a:ext uri="{FF2B5EF4-FFF2-40B4-BE49-F238E27FC236}">
                    <a16:creationId xmlns:a16="http://schemas.microsoft.com/office/drawing/2014/main" id="{1F408DF8-01A4-BC4A-8E7D-ACB3A9CFA870}"/>
                  </a:ext>
                </a:extLst>
              </p:cNvPr>
              <p:cNvSpPr txBox="1">
                <a:spLocks noRot="1" noChangeAspect="1" noMove="1" noResize="1" noEditPoints="1" noAdjustHandles="1" noChangeArrowheads="1" noChangeShapeType="1" noTextEdit="1"/>
              </p:cNvSpPr>
              <p:nvPr/>
            </p:nvSpPr>
            <p:spPr>
              <a:xfrm>
                <a:off x="951986" y="4840856"/>
                <a:ext cx="573643" cy="461665"/>
              </a:xfrm>
              <a:prstGeom prst="rect">
                <a:avLst/>
              </a:prstGeom>
              <a:blipFill>
                <a:blip r:embed="rId11"/>
                <a:stretch>
                  <a:fillRect/>
                </a:stretch>
              </a:blipFill>
            </p:spPr>
            <p:txBody>
              <a:bodyPr/>
              <a:lstStyle/>
              <a:p>
                <a:r>
                  <a:rPr lang="en-US">
                    <a:noFill/>
                  </a:rPr>
                  <a:t> </a:t>
                </a:r>
              </a:p>
            </p:txBody>
          </p:sp>
        </mc:Fallback>
      </mc:AlternateContent>
      <p:cxnSp>
        <p:nvCxnSpPr>
          <p:cNvPr id="138" name="Straight Arrow Connector 137">
            <a:extLst>
              <a:ext uri="{FF2B5EF4-FFF2-40B4-BE49-F238E27FC236}">
                <a16:creationId xmlns:a16="http://schemas.microsoft.com/office/drawing/2014/main" id="{DAB4E014-7145-AF4C-99AC-DCB8D1ADC83D}"/>
              </a:ext>
            </a:extLst>
          </p:cNvPr>
          <p:cNvCxnSpPr>
            <a:cxnSpLocks/>
            <a:endCxn id="64" idx="1"/>
          </p:cNvCxnSpPr>
          <p:nvPr/>
        </p:nvCxnSpPr>
        <p:spPr>
          <a:xfrm flipV="1">
            <a:off x="1890050" y="3428126"/>
            <a:ext cx="1329442" cy="442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3C45FA48-4E9A-7443-86E4-366EFE02B3F1}"/>
              </a:ext>
            </a:extLst>
          </p:cNvPr>
          <p:cNvCxnSpPr>
            <a:cxnSpLocks/>
            <a:endCxn id="129" idx="1"/>
          </p:cNvCxnSpPr>
          <p:nvPr/>
        </p:nvCxnSpPr>
        <p:spPr>
          <a:xfrm>
            <a:off x="1863011" y="3895303"/>
            <a:ext cx="1356481" cy="260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99D93405-26A7-5848-AE8F-22ED9BD43C46}"/>
              </a:ext>
            </a:extLst>
          </p:cNvPr>
          <p:cNvCxnSpPr>
            <a:cxnSpLocks/>
            <a:endCxn id="82" idx="1"/>
          </p:cNvCxnSpPr>
          <p:nvPr/>
        </p:nvCxnSpPr>
        <p:spPr>
          <a:xfrm>
            <a:off x="1898053" y="3906152"/>
            <a:ext cx="1357120" cy="1014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CD319E63-46BD-EE4D-9019-28C4511C76C9}"/>
              </a:ext>
            </a:extLst>
          </p:cNvPr>
          <p:cNvCxnSpPr>
            <a:cxnSpLocks/>
            <a:endCxn id="82" idx="1"/>
          </p:cNvCxnSpPr>
          <p:nvPr/>
        </p:nvCxnSpPr>
        <p:spPr>
          <a:xfrm>
            <a:off x="1879965" y="4424031"/>
            <a:ext cx="1375208" cy="496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26F89EF9-EF9A-B64D-9194-D9C4F31AC7A2}"/>
              </a:ext>
            </a:extLst>
          </p:cNvPr>
          <p:cNvCxnSpPr>
            <a:cxnSpLocks/>
            <a:endCxn id="129" idx="1"/>
          </p:cNvCxnSpPr>
          <p:nvPr/>
        </p:nvCxnSpPr>
        <p:spPr>
          <a:xfrm flipV="1">
            <a:off x="1902168" y="4155778"/>
            <a:ext cx="1317324" cy="279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1ABEA12E-4E1A-7D4C-B195-36EE6D8CAE1C}"/>
              </a:ext>
            </a:extLst>
          </p:cNvPr>
          <p:cNvCxnSpPr>
            <a:cxnSpLocks/>
            <a:endCxn id="64" idx="1"/>
          </p:cNvCxnSpPr>
          <p:nvPr/>
        </p:nvCxnSpPr>
        <p:spPr>
          <a:xfrm flipV="1">
            <a:off x="1917951" y="3428126"/>
            <a:ext cx="1301541" cy="1006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C18E518F-8568-A04F-800C-73FE54BB375E}"/>
              </a:ext>
            </a:extLst>
          </p:cNvPr>
          <p:cNvCxnSpPr>
            <a:cxnSpLocks/>
            <a:endCxn id="82" idx="1"/>
          </p:cNvCxnSpPr>
          <p:nvPr/>
        </p:nvCxnSpPr>
        <p:spPr>
          <a:xfrm flipV="1">
            <a:off x="1898441" y="4920806"/>
            <a:ext cx="1356732" cy="103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F10DBF6F-5E08-CC46-83B3-1524CAED6ED7}"/>
              </a:ext>
            </a:extLst>
          </p:cNvPr>
          <p:cNvCxnSpPr>
            <a:cxnSpLocks/>
            <a:endCxn id="129" idx="1"/>
          </p:cNvCxnSpPr>
          <p:nvPr/>
        </p:nvCxnSpPr>
        <p:spPr>
          <a:xfrm flipV="1">
            <a:off x="1914721" y="4155778"/>
            <a:ext cx="1304771" cy="8575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7B5CAD3E-F479-8846-AD1D-882AC81FEB80}"/>
              </a:ext>
            </a:extLst>
          </p:cNvPr>
          <p:cNvCxnSpPr>
            <a:cxnSpLocks/>
            <a:endCxn id="64" idx="1"/>
          </p:cNvCxnSpPr>
          <p:nvPr/>
        </p:nvCxnSpPr>
        <p:spPr>
          <a:xfrm flipV="1">
            <a:off x="1888501" y="3428126"/>
            <a:ext cx="1330991" cy="1594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18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EE03C-C243-6F45-9B50-BC29FE73C381}"/>
              </a:ext>
            </a:extLst>
          </p:cNvPr>
          <p:cNvSpPr>
            <a:spLocks noGrp="1"/>
          </p:cNvSpPr>
          <p:nvPr>
            <p:ph type="title"/>
          </p:nvPr>
        </p:nvSpPr>
        <p:spPr/>
        <p:txBody>
          <a:bodyPr/>
          <a:lstStyle/>
          <a:p>
            <a:r>
              <a:rPr lang="en-US" dirty="0"/>
              <a:t>Our solution</a:t>
            </a:r>
          </a:p>
        </p:txBody>
      </p:sp>
      <p:sp>
        <p:nvSpPr>
          <p:cNvPr id="4" name="Slide Number Placeholder 3">
            <a:extLst>
              <a:ext uri="{FF2B5EF4-FFF2-40B4-BE49-F238E27FC236}">
                <a16:creationId xmlns:a16="http://schemas.microsoft.com/office/drawing/2014/main" id="{6AAED8E7-A8CE-B249-81AE-C3AFC2A1132D}"/>
              </a:ext>
            </a:extLst>
          </p:cNvPr>
          <p:cNvSpPr>
            <a:spLocks noGrp="1"/>
          </p:cNvSpPr>
          <p:nvPr>
            <p:ph type="sldNum" sz="quarter" idx="12"/>
          </p:nvPr>
        </p:nvSpPr>
        <p:spPr/>
        <p:txBody>
          <a:bodyPr/>
          <a:lstStyle/>
          <a:p>
            <a:fld id="{C0E737A0-9836-0546-90C2-916B04F48200}" type="slidenum">
              <a:rPr lang="en-US" smtClean="0"/>
              <a:t>17</a:t>
            </a:fld>
            <a:endParaRPr lang="en-US"/>
          </a:p>
        </p:txBody>
      </p:sp>
    </p:spTree>
    <p:extLst>
      <p:ext uri="{BB962C8B-B14F-4D97-AF65-F5344CB8AC3E}">
        <p14:creationId xmlns:p14="http://schemas.microsoft.com/office/powerpoint/2010/main" val="961308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AED8E7-A8CE-B249-81AE-C3AFC2A1132D}"/>
              </a:ext>
            </a:extLst>
          </p:cNvPr>
          <p:cNvSpPr>
            <a:spLocks noGrp="1"/>
          </p:cNvSpPr>
          <p:nvPr>
            <p:ph type="sldNum" sz="quarter" idx="12"/>
          </p:nvPr>
        </p:nvSpPr>
        <p:spPr/>
        <p:txBody>
          <a:bodyPr/>
          <a:lstStyle/>
          <a:p>
            <a:fld id="{C0E737A0-9836-0546-90C2-916B04F48200}" type="slidenum">
              <a:rPr lang="en-US" smtClean="0"/>
              <a:t>18</a:t>
            </a:fld>
            <a:endParaRPr lang="en-US"/>
          </a:p>
        </p:txBody>
      </p:sp>
      <p:sp>
        <p:nvSpPr>
          <p:cNvPr id="38" name="Content Placeholder 2">
            <a:extLst>
              <a:ext uri="{FF2B5EF4-FFF2-40B4-BE49-F238E27FC236}">
                <a16:creationId xmlns:a16="http://schemas.microsoft.com/office/drawing/2014/main" id="{A7176CA8-6467-A94C-BB70-AFA1DBC67EC6}"/>
              </a:ext>
            </a:extLst>
          </p:cNvPr>
          <p:cNvSpPr txBox="1">
            <a:spLocks/>
          </p:cNvSpPr>
          <p:nvPr/>
        </p:nvSpPr>
        <p:spPr>
          <a:xfrm>
            <a:off x="838197" y="1338675"/>
            <a:ext cx="11019817" cy="4764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r>
              <a:rPr lang="en-US" b="1" dirty="0"/>
              <a:t>Main result</a:t>
            </a:r>
            <a:r>
              <a:rPr lang="en-US" dirty="0"/>
              <a:t>. For any transaction that is executed, </a:t>
            </a:r>
            <a:r>
              <a:rPr lang="en-US" i="1" dirty="0"/>
              <a:t>if </a:t>
            </a:r>
            <a:r>
              <a:rPr lang="en-US" dirty="0"/>
              <a:t>some party gains, </a:t>
            </a:r>
            <a:r>
              <a:rPr lang="en-US" i="1" dirty="0"/>
              <a:t>then the execution price is </a:t>
            </a:r>
            <a:r>
              <a:rPr lang="en-US" dirty="0"/>
              <a:t>better than the standalone price.</a:t>
            </a:r>
          </a:p>
          <a:p>
            <a:pPr marL="0" indent="0">
              <a:buNone/>
            </a:pP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1" name="Title 1">
            <a:extLst>
              <a:ext uri="{FF2B5EF4-FFF2-40B4-BE49-F238E27FC236}">
                <a16:creationId xmlns:a16="http://schemas.microsoft.com/office/drawing/2014/main" id="{E2363E1D-09D4-6C4F-BBE1-6968B1EC7841}"/>
              </a:ext>
            </a:extLst>
          </p:cNvPr>
          <p:cNvSpPr>
            <a:spLocks noGrp="1"/>
          </p:cNvSpPr>
          <p:nvPr>
            <p:ph type="title"/>
          </p:nvPr>
        </p:nvSpPr>
        <p:spPr>
          <a:xfrm>
            <a:off x="838199" y="365125"/>
            <a:ext cx="11019817" cy="1325563"/>
          </a:xfrm>
        </p:spPr>
        <p:txBody>
          <a:bodyPr>
            <a:normAutofit/>
          </a:bodyPr>
          <a:lstStyle/>
          <a:p>
            <a:r>
              <a:rPr lang="en-US" dirty="0"/>
              <a:t>Credible Decentralized Exchange</a:t>
            </a:r>
          </a:p>
        </p:txBody>
      </p:sp>
      <p:grpSp>
        <p:nvGrpSpPr>
          <p:cNvPr id="2" name="Group 1">
            <a:extLst>
              <a:ext uri="{FF2B5EF4-FFF2-40B4-BE49-F238E27FC236}">
                <a16:creationId xmlns:a16="http://schemas.microsoft.com/office/drawing/2014/main" id="{152E4005-27A7-2615-BFCA-D4227984628A}"/>
              </a:ext>
            </a:extLst>
          </p:cNvPr>
          <p:cNvGrpSpPr/>
          <p:nvPr/>
        </p:nvGrpSpPr>
        <p:grpSpPr>
          <a:xfrm>
            <a:off x="1082305" y="3144637"/>
            <a:ext cx="9453746" cy="2351395"/>
            <a:chOff x="1082305" y="3877641"/>
            <a:chExt cx="9453746" cy="2351395"/>
          </a:xfrm>
        </p:grpSpPr>
        <p:sp>
          <p:nvSpPr>
            <p:cNvPr id="5" name="Rectangle 4">
              <a:extLst>
                <a:ext uri="{FF2B5EF4-FFF2-40B4-BE49-F238E27FC236}">
                  <a16:creationId xmlns:a16="http://schemas.microsoft.com/office/drawing/2014/main" id="{5C7D01FB-A218-1CD4-BA67-B9977A5F4C87}"/>
                </a:ext>
              </a:extLst>
            </p:cNvPr>
            <p:cNvSpPr/>
            <p:nvPr/>
          </p:nvSpPr>
          <p:spPr>
            <a:xfrm>
              <a:off x="2579446" y="4893828"/>
              <a:ext cx="1593246" cy="4616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t>Sequencer</a:t>
              </a:r>
            </a:p>
          </p:txBody>
        </p:sp>
        <p:cxnSp>
          <p:nvCxnSpPr>
            <p:cNvPr id="6" name="Straight Arrow Connector 5">
              <a:extLst>
                <a:ext uri="{FF2B5EF4-FFF2-40B4-BE49-F238E27FC236}">
                  <a16:creationId xmlns:a16="http://schemas.microsoft.com/office/drawing/2014/main" id="{8D3B472B-38C9-99E6-6246-62F650BC90EA}"/>
                </a:ext>
              </a:extLst>
            </p:cNvPr>
            <p:cNvCxnSpPr>
              <a:cxnSpLocks/>
              <a:stCxn id="9" idx="3"/>
              <a:endCxn id="5" idx="1"/>
            </p:cNvCxnSpPr>
            <p:nvPr/>
          </p:nvCxnSpPr>
          <p:spPr>
            <a:xfrm>
              <a:off x="1655949" y="4108474"/>
              <a:ext cx="923497" cy="1016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278E477-DFE6-AA06-7818-4A30CEBE8798}"/>
                </a:ext>
              </a:extLst>
            </p:cNvPr>
            <p:cNvCxnSpPr>
              <a:cxnSpLocks/>
              <a:stCxn id="10" idx="3"/>
              <a:endCxn id="5" idx="1"/>
            </p:cNvCxnSpPr>
            <p:nvPr/>
          </p:nvCxnSpPr>
          <p:spPr>
            <a:xfrm flipV="1">
              <a:off x="1655948" y="5124661"/>
              <a:ext cx="923498" cy="198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AF1621E-1404-5A96-89F6-AB2F2887A44B}"/>
                </a:ext>
              </a:extLst>
            </p:cNvPr>
            <p:cNvCxnSpPr>
              <a:cxnSpLocks/>
            </p:cNvCxnSpPr>
            <p:nvPr/>
          </p:nvCxnSpPr>
          <p:spPr>
            <a:xfrm>
              <a:off x="1677364" y="4778855"/>
              <a:ext cx="891598" cy="368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DF275FB-F849-0ECF-73AC-1B41A9DF1261}"/>
                    </a:ext>
                  </a:extLst>
                </p:cNvPr>
                <p:cNvSpPr txBox="1"/>
                <p:nvPr/>
              </p:nvSpPr>
              <p:spPr>
                <a:xfrm>
                  <a:off x="1131612" y="3877641"/>
                  <a:ext cx="524337"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𝑆</m:t>
                            </m:r>
                          </m:e>
                          <m:sub>
                            <m:r>
                              <a:rPr lang="en-US" sz="2400" b="0" i="1" dirty="0" smtClean="0">
                                <a:latin typeface="Cambria Math" panose="02040503050406030204" pitchFamily="18" charset="0"/>
                              </a:rPr>
                              <m:t>1</m:t>
                            </m:r>
                          </m:sub>
                        </m:sSub>
                      </m:oMath>
                    </m:oMathPara>
                  </a14:m>
                  <a:endParaRPr lang="en-US" sz="2400" dirty="0"/>
                </a:p>
              </p:txBody>
            </p:sp>
          </mc:Choice>
          <mc:Fallback xmlns="">
            <p:sp>
              <p:nvSpPr>
                <p:cNvPr id="9" name="TextBox 8">
                  <a:extLst>
                    <a:ext uri="{FF2B5EF4-FFF2-40B4-BE49-F238E27FC236}">
                      <a16:creationId xmlns:a16="http://schemas.microsoft.com/office/drawing/2014/main" id="{2DF275FB-F849-0ECF-73AC-1B41A9DF1261}"/>
                    </a:ext>
                  </a:extLst>
                </p:cNvPr>
                <p:cNvSpPr txBox="1">
                  <a:spLocks noRot="1" noChangeAspect="1" noMove="1" noResize="1" noEditPoints="1" noAdjustHandles="1" noChangeArrowheads="1" noChangeShapeType="1" noTextEdit="1"/>
                </p:cNvSpPr>
                <p:nvPr/>
              </p:nvSpPr>
              <p:spPr>
                <a:xfrm>
                  <a:off x="1131612" y="3877641"/>
                  <a:ext cx="524337" cy="461665"/>
                </a:xfrm>
                <a:prstGeom prst="rect">
                  <a:avLst/>
                </a:prstGeom>
                <a:blipFill>
                  <a:blip r:embed="rId5"/>
                  <a:stretch>
                    <a:fillRect l="-4762"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F687CF5-8E7E-F86E-7934-03FA23DA6F92}"/>
                    </a:ext>
                  </a:extLst>
                </p:cNvPr>
                <p:cNvSpPr txBox="1"/>
                <p:nvPr/>
              </p:nvSpPr>
              <p:spPr>
                <a:xfrm>
                  <a:off x="1082305" y="5092695"/>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𝑆</m:t>
                            </m:r>
                          </m:e>
                          <m:sub>
                            <m:r>
                              <a:rPr lang="en-US" sz="2400" b="0" i="1" dirty="0" smtClean="0">
                                <a:latin typeface="Cambria Math" panose="02040503050406030204" pitchFamily="18" charset="0"/>
                              </a:rPr>
                              <m:t>3</m:t>
                            </m:r>
                          </m:sub>
                        </m:sSub>
                      </m:oMath>
                    </m:oMathPara>
                  </a14:m>
                  <a:endParaRPr lang="en-US" sz="2400" dirty="0"/>
                </a:p>
              </p:txBody>
            </p:sp>
          </mc:Choice>
          <mc:Fallback xmlns="">
            <p:sp>
              <p:nvSpPr>
                <p:cNvPr id="10" name="TextBox 9">
                  <a:extLst>
                    <a:ext uri="{FF2B5EF4-FFF2-40B4-BE49-F238E27FC236}">
                      <a16:creationId xmlns:a16="http://schemas.microsoft.com/office/drawing/2014/main" id="{BF687CF5-8E7E-F86E-7934-03FA23DA6F92}"/>
                    </a:ext>
                  </a:extLst>
                </p:cNvPr>
                <p:cNvSpPr txBox="1">
                  <a:spLocks noRot="1" noChangeAspect="1" noMove="1" noResize="1" noEditPoints="1" noAdjustHandles="1" noChangeArrowheads="1" noChangeShapeType="1" noTextEdit="1"/>
                </p:cNvSpPr>
                <p:nvPr/>
              </p:nvSpPr>
              <p:spPr>
                <a:xfrm>
                  <a:off x="1082305" y="5092695"/>
                  <a:ext cx="573643" cy="46166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C733AAA-630B-65D8-85D7-49E2745F55EB}"/>
                    </a:ext>
                  </a:extLst>
                </p:cNvPr>
                <p:cNvSpPr txBox="1"/>
                <p:nvPr/>
              </p:nvSpPr>
              <p:spPr>
                <a:xfrm>
                  <a:off x="1114205" y="4525626"/>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𝐵</m:t>
                            </m:r>
                          </m:e>
                          <m:sub>
                            <m:r>
                              <a:rPr lang="en-US" sz="2400" b="0" i="1" dirty="0" smtClean="0">
                                <a:latin typeface="Cambria Math" panose="02040503050406030204" pitchFamily="18" charset="0"/>
                              </a:rPr>
                              <m:t>2</m:t>
                            </m:r>
                          </m:sub>
                        </m:sSub>
                      </m:oMath>
                    </m:oMathPara>
                  </a14:m>
                  <a:endParaRPr lang="en-US" sz="2400" dirty="0"/>
                </a:p>
              </p:txBody>
            </p:sp>
          </mc:Choice>
          <mc:Fallback xmlns="">
            <p:sp>
              <p:nvSpPr>
                <p:cNvPr id="11" name="TextBox 10">
                  <a:extLst>
                    <a:ext uri="{FF2B5EF4-FFF2-40B4-BE49-F238E27FC236}">
                      <a16:creationId xmlns:a16="http://schemas.microsoft.com/office/drawing/2014/main" id="{4C733AAA-630B-65D8-85D7-49E2745F55EB}"/>
                    </a:ext>
                  </a:extLst>
                </p:cNvPr>
                <p:cNvSpPr txBox="1">
                  <a:spLocks noRot="1" noChangeAspect="1" noMove="1" noResize="1" noEditPoints="1" noAdjustHandles="1" noChangeArrowheads="1" noChangeShapeType="1" noTextEdit="1"/>
                </p:cNvSpPr>
                <p:nvPr/>
              </p:nvSpPr>
              <p:spPr>
                <a:xfrm>
                  <a:off x="1114205" y="4525626"/>
                  <a:ext cx="573643" cy="461665"/>
                </a:xfrm>
                <a:prstGeom prst="rect">
                  <a:avLst/>
                </a:prstGeom>
                <a:blipFill>
                  <a:blip r:embed="rId7"/>
                  <a:stretch>
                    <a:fillRect l="-2174"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F51777B-D22F-2C86-5709-886173EAC098}"/>
                    </a:ext>
                  </a:extLst>
                </p:cNvPr>
                <p:cNvSpPr/>
                <p:nvPr/>
              </p:nvSpPr>
              <p:spPr>
                <a:xfrm>
                  <a:off x="4841587" y="4853197"/>
                  <a:ext cx="2252149"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1</m:t>
                            </m:r>
                          </m:sub>
                        </m:sSub>
                        <m:r>
                          <a:rPr lang="en-US" sz="2400" i="1">
                            <a:latin typeface="Cambria Math" panose="02040503050406030204" pitchFamily="18" charset="0"/>
                          </a:rPr>
                          <m:t>, </m:t>
                        </m:r>
                        <m:sSub>
                          <m:sSubPr>
                            <m:ctrlPr>
                              <a:rPr lang="en-US"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𝑩</m:t>
                            </m:r>
                          </m:e>
                          <m:sub>
                            <m:r>
                              <a:rPr lang="en-US" sz="2400" b="1" i="1">
                                <a:solidFill>
                                  <a:srgbClr val="C00000"/>
                                </a:solidFill>
                                <a:latin typeface="Cambria Math" panose="02040503050406030204" pitchFamily="18" charset="0"/>
                              </a:rPr>
                              <m:t>𝟒</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𝐵</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b="1" i="1">
                                <a:solidFill>
                                  <a:srgbClr val="C00000"/>
                                </a:solidFill>
                                <a:latin typeface="Cambria Math" panose="02040503050406030204" pitchFamily="18" charset="0"/>
                              </a:rPr>
                            </m:ctrlPr>
                          </m:sSubPr>
                          <m:e>
                            <m:r>
                              <a:rPr lang="en-US" sz="2400" b="1" i="1">
                                <a:solidFill>
                                  <a:srgbClr val="C00000"/>
                                </a:solidFill>
                                <a:latin typeface="Cambria Math" panose="02040503050406030204" pitchFamily="18" charset="0"/>
                              </a:rPr>
                              <m:t>𝑺</m:t>
                            </m:r>
                          </m:e>
                          <m:sub>
                            <m:r>
                              <a:rPr lang="en-US" sz="2400" b="1" i="1">
                                <a:solidFill>
                                  <a:srgbClr val="C00000"/>
                                </a:solidFill>
                                <a:latin typeface="Cambria Math" panose="02040503050406030204" pitchFamily="18" charset="0"/>
                              </a:rPr>
                              <m:t>𝟓</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𝑆</m:t>
                            </m:r>
                          </m:e>
                          <m:sub>
                            <m:r>
                              <a:rPr lang="en-US" sz="2400" i="1">
                                <a:latin typeface="Cambria Math" panose="02040503050406030204" pitchFamily="18" charset="0"/>
                              </a:rPr>
                              <m:t>3</m:t>
                            </m:r>
                          </m:sub>
                        </m:sSub>
                      </m:oMath>
                    </m:oMathPara>
                  </a14:m>
                  <a:endParaRPr lang="en-US" sz="2400" dirty="0"/>
                </a:p>
              </p:txBody>
            </p:sp>
          </mc:Choice>
          <mc:Fallback xmlns="">
            <p:sp>
              <p:nvSpPr>
                <p:cNvPr id="12" name="Rectangle 11">
                  <a:extLst>
                    <a:ext uri="{FF2B5EF4-FFF2-40B4-BE49-F238E27FC236}">
                      <a16:creationId xmlns:a16="http://schemas.microsoft.com/office/drawing/2014/main" id="{0F51777B-D22F-2C86-5709-886173EAC098}"/>
                    </a:ext>
                  </a:extLst>
                </p:cNvPr>
                <p:cNvSpPr>
                  <a:spLocks noRot="1" noChangeAspect="1" noMove="1" noResize="1" noEditPoints="1" noAdjustHandles="1" noChangeArrowheads="1" noChangeShapeType="1" noTextEdit="1"/>
                </p:cNvSpPr>
                <p:nvPr/>
              </p:nvSpPr>
              <p:spPr>
                <a:xfrm>
                  <a:off x="4841587" y="4853197"/>
                  <a:ext cx="2252149" cy="54292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D5B26B14-4DE3-AC69-BB41-674F1A495C82}"/>
                    </a:ext>
                  </a:extLst>
                </p:cNvPr>
                <p:cNvSpPr/>
                <p:nvPr/>
              </p:nvSpPr>
              <p:spPr>
                <a:xfrm>
                  <a:off x="8842731" y="4567266"/>
                  <a:ext cx="1693320" cy="1114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0" smtClean="0">
                            <a:latin typeface="Cambria Math" panose="02040503050406030204" pitchFamily="18" charset="0"/>
                          </a:rPr>
                          <m:t> </m:t>
                        </m:r>
                        <m:r>
                          <m:rPr>
                            <m:sty m:val="p"/>
                          </m:rPr>
                          <a:rPr lang="en-US" sz="2400" b="0" i="0" smtClean="0">
                            <a:latin typeface="Cambria Math" panose="02040503050406030204" pitchFamily="18" charset="0"/>
                          </a:rPr>
                          <m:t>Blockchain</m:t>
                        </m:r>
                        <m:r>
                          <a:rPr lang="en-US" sz="2400" b="0" i="0" smtClean="0">
                            <a:latin typeface="Cambria Math" panose="02040503050406030204" pitchFamily="18" charset="0"/>
                          </a:rPr>
                          <m:t> </m:t>
                        </m:r>
                      </m:oMath>
                    </m:oMathPara>
                  </a14:m>
                  <a:br>
                    <a:rPr lang="en-US" sz="2400" b="0" i="0" dirty="0">
                      <a:latin typeface="Cambria Math" panose="02040503050406030204" pitchFamily="18" charset="0"/>
                    </a:rPr>
                  </a:br>
                  <a:r>
                    <a:rPr lang="en-US" sz="2400" b="0" i="0" dirty="0">
                      <a:latin typeface="Cambria Math" panose="02040503050406030204" pitchFamily="18" charset="0"/>
                    </a:rPr>
                    <a:t> </a:t>
                  </a:r>
                  <a14:m>
                    <m:oMath xmlns:m="http://schemas.openxmlformats.org/officeDocument/2006/math">
                      <m:r>
                        <m:rPr>
                          <m:sty m:val="p"/>
                        </m:rPr>
                        <a:rPr lang="en-US" sz="2400" b="0" i="0" smtClean="0">
                          <a:latin typeface="Cambria Math" panose="02040503050406030204" pitchFamily="18" charset="0"/>
                        </a:rPr>
                        <m:t>contract</m:t>
                      </m:r>
                    </m:oMath>
                  </a14:m>
                  <a:r>
                    <a:rPr lang="en-US" sz="2400" dirty="0"/>
                    <a:t> (AMM)</a:t>
                  </a:r>
                </a:p>
              </p:txBody>
            </p:sp>
          </mc:Choice>
          <mc:Fallback xmlns="">
            <p:sp>
              <p:nvSpPr>
                <p:cNvPr id="13" name="Rectangle 12">
                  <a:extLst>
                    <a:ext uri="{FF2B5EF4-FFF2-40B4-BE49-F238E27FC236}">
                      <a16:creationId xmlns:a16="http://schemas.microsoft.com/office/drawing/2014/main" id="{D5B26B14-4DE3-AC69-BB41-674F1A495C82}"/>
                    </a:ext>
                  </a:extLst>
                </p:cNvPr>
                <p:cNvSpPr>
                  <a:spLocks noRot="1" noChangeAspect="1" noMove="1" noResize="1" noEditPoints="1" noAdjustHandles="1" noChangeArrowheads="1" noChangeShapeType="1" noTextEdit="1"/>
                </p:cNvSpPr>
                <p:nvPr/>
              </p:nvSpPr>
              <p:spPr>
                <a:xfrm>
                  <a:off x="8842731" y="4567266"/>
                  <a:ext cx="1693320" cy="1114786"/>
                </a:xfrm>
                <a:prstGeom prst="rect">
                  <a:avLst/>
                </a:prstGeom>
                <a:blipFill>
                  <a:blip r:embed="rId9"/>
                  <a:stretch>
                    <a:fillRect l="-7463" t="-2247" r="-2985" b="-14607"/>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E8ED5EFE-3BE3-C5D3-9D70-DC73FAD3564D}"/>
                </a:ext>
              </a:extLst>
            </p:cNvPr>
            <p:cNvCxnSpPr>
              <a:cxnSpLocks/>
              <a:stCxn id="12" idx="3"/>
              <a:endCxn id="13" idx="1"/>
            </p:cNvCxnSpPr>
            <p:nvPr/>
          </p:nvCxnSpPr>
          <p:spPr>
            <a:xfrm flipV="1">
              <a:off x="7093736" y="5124659"/>
              <a:ext cx="174899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60C2196-5C49-80B5-9035-51B883290F75}"/>
                </a:ext>
              </a:extLst>
            </p:cNvPr>
            <p:cNvSpPr txBox="1"/>
            <p:nvPr/>
          </p:nvSpPr>
          <p:spPr>
            <a:xfrm>
              <a:off x="4841587" y="5442854"/>
              <a:ext cx="184731" cy="369332"/>
            </a:xfrm>
            <a:prstGeom prst="rect">
              <a:avLst/>
            </a:prstGeom>
            <a:noFill/>
          </p:spPr>
          <p:txBody>
            <a:bodyPr wrap="none" rtlCol="0">
              <a:spAutoFit/>
            </a:bodyPr>
            <a:lstStyle/>
            <a:p>
              <a:endParaRPr lang="en-US" dirty="0"/>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7D5474F-6BB1-6862-1EE8-AC9B37D22E72}"/>
                    </a:ext>
                  </a:extLst>
                </p:cNvPr>
                <p:cNvSpPr txBox="1"/>
                <p:nvPr/>
              </p:nvSpPr>
              <p:spPr>
                <a:xfrm>
                  <a:off x="1082305" y="5702295"/>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𝐵</m:t>
                            </m:r>
                          </m:e>
                          <m:sub>
                            <m:r>
                              <a:rPr lang="en-US" sz="2400" b="0" i="1" smtClean="0">
                                <a:solidFill>
                                  <a:srgbClr val="C00000"/>
                                </a:solidFill>
                                <a:latin typeface="Cambria Math" panose="02040503050406030204" pitchFamily="18" charset="0"/>
                              </a:rPr>
                              <m:t>4</m:t>
                            </m:r>
                          </m:sub>
                        </m:sSub>
                      </m:oMath>
                    </m:oMathPara>
                  </a14:m>
                  <a:endParaRPr lang="en-US" sz="2400" dirty="0">
                    <a:solidFill>
                      <a:srgbClr val="C00000"/>
                    </a:solidFill>
                  </a:endParaRPr>
                </a:p>
              </p:txBody>
            </p:sp>
          </mc:Choice>
          <mc:Fallback xmlns="">
            <p:sp>
              <p:nvSpPr>
                <p:cNvPr id="16" name="TextBox 15">
                  <a:extLst>
                    <a:ext uri="{FF2B5EF4-FFF2-40B4-BE49-F238E27FC236}">
                      <a16:creationId xmlns:a16="http://schemas.microsoft.com/office/drawing/2014/main" id="{27D5474F-6BB1-6862-1EE8-AC9B37D22E72}"/>
                    </a:ext>
                  </a:extLst>
                </p:cNvPr>
                <p:cNvSpPr txBox="1">
                  <a:spLocks noRot="1" noChangeAspect="1" noMove="1" noResize="1" noEditPoints="1" noAdjustHandles="1" noChangeArrowheads="1" noChangeShapeType="1" noTextEdit="1"/>
                </p:cNvSpPr>
                <p:nvPr/>
              </p:nvSpPr>
              <p:spPr>
                <a:xfrm>
                  <a:off x="1082305" y="5702295"/>
                  <a:ext cx="573643" cy="461665"/>
                </a:xfrm>
                <a:prstGeom prst="rect">
                  <a:avLst/>
                </a:prstGeom>
                <a:blipFill>
                  <a:blip r:embed="rId10"/>
                  <a:stretch>
                    <a:fillRect l="-2174"/>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5102EB58-D131-C2EB-B8C6-6B4506BEE37C}"/>
                </a:ext>
              </a:extLst>
            </p:cNvPr>
            <p:cNvCxnSpPr>
              <a:cxnSpLocks/>
              <a:stCxn id="16" idx="3"/>
              <a:endCxn id="5" idx="1"/>
            </p:cNvCxnSpPr>
            <p:nvPr/>
          </p:nvCxnSpPr>
          <p:spPr>
            <a:xfrm flipV="1">
              <a:off x="1655948" y="5124661"/>
              <a:ext cx="923498" cy="808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AF4DCF7-6FCC-B20D-AC3E-88B9F81C0B8D}"/>
                </a:ext>
              </a:extLst>
            </p:cNvPr>
            <p:cNvSpPr txBox="1"/>
            <p:nvPr/>
          </p:nvSpPr>
          <p:spPr>
            <a:xfrm>
              <a:off x="5026318" y="5442854"/>
              <a:ext cx="1982017" cy="369332"/>
            </a:xfrm>
            <a:prstGeom prst="rect">
              <a:avLst/>
            </a:prstGeom>
            <a:noFill/>
          </p:spPr>
          <p:txBody>
            <a:bodyPr wrap="none" rtlCol="0">
              <a:spAutoFit/>
            </a:bodyPr>
            <a:lstStyle/>
            <a:p>
              <a:r>
                <a:rPr lang="en-US" dirty="0"/>
                <a:t>Execution Ordering</a:t>
              </a:r>
            </a:p>
          </p:txBody>
        </p:sp>
        <p:cxnSp>
          <p:nvCxnSpPr>
            <p:cNvPr id="19" name="Straight Arrow Connector 18">
              <a:extLst>
                <a:ext uri="{FF2B5EF4-FFF2-40B4-BE49-F238E27FC236}">
                  <a16:creationId xmlns:a16="http://schemas.microsoft.com/office/drawing/2014/main" id="{5320879C-597D-82FF-197E-569B4B79218E}"/>
                </a:ext>
              </a:extLst>
            </p:cNvPr>
            <p:cNvCxnSpPr>
              <a:cxnSpLocks/>
              <a:stCxn id="5" idx="3"/>
              <a:endCxn id="12" idx="1"/>
            </p:cNvCxnSpPr>
            <p:nvPr/>
          </p:nvCxnSpPr>
          <p:spPr>
            <a:xfrm flipV="1">
              <a:off x="4172692" y="5124660"/>
              <a:ext cx="66889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ight Brace 20">
              <a:extLst>
                <a:ext uri="{FF2B5EF4-FFF2-40B4-BE49-F238E27FC236}">
                  <a16:creationId xmlns:a16="http://schemas.microsoft.com/office/drawing/2014/main" id="{ED4708FD-F6F4-15CA-C7AE-E003787B6FD9}"/>
                </a:ext>
              </a:extLst>
            </p:cNvPr>
            <p:cNvSpPr/>
            <p:nvPr/>
          </p:nvSpPr>
          <p:spPr>
            <a:xfrm rot="16200000" flipH="1">
              <a:off x="4688463" y="3823761"/>
              <a:ext cx="282803" cy="4527747"/>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CA7EF83D-A316-DC67-CEFD-CC8F970235CE}"/>
              </a:ext>
            </a:extLst>
          </p:cNvPr>
          <p:cNvSpPr txBox="1"/>
          <p:nvPr/>
        </p:nvSpPr>
        <p:spPr>
          <a:xfrm>
            <a:off x="2059212" y="5452292"/>
            <a:ext cx="5721351" cy="425758"/>
          </a:xfrm>
          <a:prstGeom prst="rect">
            <a:avLst/>
          </a:prstGeom>
          <a:noFill/>
        </p:spPr>
        <p:txBody>
          <a:bodyPr wrap="square">
            <a:spAutoFit/>
          </a:bodyPr>
          <a:lstStyle/>
          <a:p>
            <a:pPr algn="ctr">
              <a:lnSpc>
                <a:spcPts val="2580"/>
              </a:lnSpc>
            </a:pPr>
            <a:r>
              <a:rPr lang="en-US" sz="2400" dirty="0">
                <a:solidFill>
                  <a:schemeClr val="accent6">
                    <a:lumMod val="75000"/>
                  </a:schemeClr>
                </a:solidFill>
              </a:rPr>
              <a:t>verifiable sequencing rule</a:t>
            </a:r>
            <a:endParaRPr lang="en-US" sz="2400" i="1" baseline="-25000" dirty="0">
              <a:solidFill>
                <a:schemeClr val="accent6">
                  <a:lumMod val="75000"/>
                </a:schemeClr>
              </a:solidFill>
            </a:endParaRPr>
          </a:p>
        </p:txBody>
      </p:sp>
    </p:spTree>
    <p:custDataLst>
      <p:tags r:id="rId1"/>
    </p:custDataLst>
    <p:extLst>
      <p:ext uri="{BB962C8B-B14F-4D97-AF65-F5344CB8AC3E}">
        <p14:creationId xmlns:p14="http://schemas.microsoft.com/office/powerpoint/2010/main" val="386343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453F6-72C5-984B-B058-5565C8E2ADA7}"/>
              </a:ext>
            </a:extLst>
          </p:cNvPr>
          <p:cNvSpPr>
            <a:spLocks noGrp="1"/>
          </p:cNvSpPr>
          <p:nvPr>
            <p:ph type="title"/>
          </p:nvPr>
        </p:nvSpPr>
        <p:spPr/>
        <p:txBody>
          <a:bodyPr/>
          <a:lstStyle/>
          <a:p>
            <a:r>
              <a:rPr lang="en-US" dirty="0"/>
              <a:t>Backdrop: Credible Auctions</a:t>
            </a:r>
          </a:p>
        </p:txBody>
      </p:sp>
      <p:sp>
        <p:nvSpPr>
          <p:cNvPr id="4" name="Slide Number Placeholder 3">
            <a:extLst>
              <a:ext uri="{FF2B5EF4-FFF2-40B4-BE49-F238E27FC236}">
                <a16:creationId xmlns:a16="http://schemas.microsoft.com/office/drawing/2014/main" id="{258463D5-0507-4547-A322-8785E498E71F}"/>
              </a:ext>
            </a:extLst>
          </p:cNvPr>
          <p:cNvSpPr>
            <a:spLocks noGrp="1"/>
          </p:cNvSpPr>
          <p:nvPr>
            <p:ph type="sldNum" sz="quarter" idx="12"/>
          </p:nvPr>
        </p:nvSpPr>
        <p:spPr/>
        <p:txBody>
          <a:bodyPr/>
          <a:lstStyle/>
          <a:p>
            <a:fld id="{C0E737A0-9836-0546-90C2-916B04F48200}" type="slidenum">
              <a:rPr lang="en-US" smtClean="0"/>
              <a:t>19</a:t>
            </a:fld>
            <a:endParaRPr lang="en-US"/>
          </a:p>
        </p:txBody>
      </p:sp>
    </p:spTree>
    <p:extLst>
      <p:ext uri="{BB962C8B-B14F-4D97-AF65-F5344CB8AC3E}">
        <p14:creationId xmlns:p14="http://schemas.microsoft.com/office/powerpoint/2010/main" val="2738572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p:txBody>
          <a:bodyPr/>
          <a:lstStyle/>
          <a:p>
            <a:r>
              <a:rPr lang="en-US" dirty="0"/>
              <a:t>Centralized custody of digital assets</a:t>
            </a:r>
          </a:p>
        </p:txBody>
      </p:sp>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2</a:t>
            </a:fld>
            <a:endParaRPr lang="en-US" dirty="0"/>
          </a:p>
        </p:txBody>
      </p:sp>
      <p:pic>
        <p:nvPicPr>
          <p:cNvPr id="1026" name="Picture 2" descr="Alice - Kingdom Hearts Wiki, the Kingdom Hearts encyclopedia">
            <a:extLst>
              <a:ext uri="{FF2B5EF4-FFF2-40B4-BE49-F238E27FC236}">
                <a16:creationId xmlns:a16="http://schemas.microsoft.com/office/drawing/2014/main" id="{C29570B4-3695-66DC-64A3-6CC4F0704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031" y="3360737"/>
            <a:ext cx="668612" cy="13255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6" name="3D Model 5" descr="Chocolate Coins">
                <a:extLst>
                  <a:ext uri="{FF2B5EF4-FFF2-40B4-BE49-F238E27FC236}">
                    <a16:creationId xmlns:a16="http://schemas.microsoft.com/office/drawing/2014/main" id="{6261761D-2B64-F13B-794C-C67776D9AB6F}"/>
                  </a:ext>
                </a:extLst>
              </p:cNvPr>
              <p:cNvGraphicFramePr>
                <a:graphicFrameLocks noChangeAspect="1"/>
              </p:cNvGraphicFramePr>
              <p:nvPr>
                <p:extLst>
                  <p:ext uri="{D42A27DB-BD31-4B8C-83A1-F6EECF244321}">
                    <p14:modId xmlns:p14="http://schemas.microsoft.com/office/powerpoint/2010/main" val="2093356044"/>
                  </p:ext>
                </p:extLst>
              </p:nvPr>
            </p:nvGraphicFramePr>
            <p:xfrm>
              <a:off x="5780801" y="3837977"/>
              <a:ext cx="2342201" cy="1696647"/>
            </p:xfrm>
            <a:graphic>
              <a:graphicData uri="http://schemas.microsoft.com/office/drawing/2017/model3d">
                <am3d:model3d r:embed="rId5">
                  <am3d:spPr>
                    <a:xfrm>
                      <a:off x="0" y="0"/>
                      <a:ext cx="2342201" cy="1696647"/>
                    </a:xfrm>
                    <a:prstGeom prst="rect">
                      <a:avLst/>
                    </a:prstGeom>
                  </am3d:spPr>
                  <am3d:camera>
                    <am3d:pos x="0" y="0" z="68226273"/>
                    <am3d:up dx="0" dy="36000000" dz="0"/>
                    <am3d:lookAt x="0" y="0" z="0"/>
                    <am3d:perspective fov="2700000"/>
                  </am3d:camera>
                  <am3d:trans>
                    <am3d:meterPerModelUnit n="23303165" d="1000000"/>
                    <am3d:preTrans dx="0" dy="-8665572" dz="-2"/>
                    <am3d:scale>
                      <am3d:sx n="1000000" d="1000000"/>
                      <am3d:sy n="1000000" d="1000000"/>
                      <am3d:sz n="1000000" d="1000000"/>
                    </am3d:scale>
                    <am3d:rot ax="1716693" ay="-1026135" az="-546803"/>
                    <am3d:postTrans dx="0" dy="0" dz="0"/>
                  </am3d:trans>
                  <am3d:raster rName="Office3DRenderer" rVer="16.0.8326">
                    <am3d:blip r:embed="rId6"/>
                  </am3d:raster>
                  <am3d:objViewport viewportSz="297120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Chocolate Coins">
                <a:extLst>
                  <a:ext uri="{FF2B5EF4-FFF2-40B4-BE49-F238E27FC236}">
                    <a16:creationId xmlns:a16="http://schemas.microsoft.com/office/drawing/2014/main" id="{6261761D-2B64-F13B-794C-C67776D9AB6F}"/>
                  </a:ext>
                </a:extLst>
              </p:cNvPr>
              <p:cNvPicPr>
                <a:picLocks noGrp="1" noRot="1" noChangeAspect="1" noMove="1" noResize="1" noEditPoints="1" noAdjustHandles="1" noChangeArrowheads="1" noChangeShapeType="1" noCrop="1"/>
              </p:cNvPicPr>
              <p:nvPr/>
            </p:nvPicPr>
            <p:blipFill>
              <a:blip r:embed="rId6"/>
              <a:stretch>
                <a:fillRect/>
              </a:stretch>
            </p:blipFill>
            <p:spPr>
              <a:xfrm>
                <a:off x="5780801" y="3837977"/>
                <a:ext cx="2342201" cy="1696647"/>
              </a:xfrm>
              <a:prstGeom prst="rect">
                <a:avLst/>
              </a:prstGeom>
            </p:spPr>
          </p:pic>
        </mc:Fallback>
      </mc:AlternateContent>
      <p:pic>
        <p:nvPicPr>
          <p:cNvPr id="9" name="Graphic 8" descr="Bank outline">
            <a:extLst>
              <a:ext uri="{FF2B5EF4-FFF2-40B4-BE49-F238E27FC236}">
                <a16:creationId xmlns:a16="http://schemas.microsoft.com/office/drawing/2014/main" id="{EA8B5102-A3AC-042B-37B1-27EE4EDCF6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6000" y="2209799"/>
            <a:ext cx="1926921" cy="1926921"/>
          </a:xfrm>
          <a:prstGeom prst="rect">
            <a:avLst/>
          </a:prstGeom>
        </p:spPr>
      </p:pic>
    </p:spTree>
    <p:custDataLst>
      <p:tags r:id="rId1"/>
    </p:custDataLst>
    <p:extLst>
      <p:ext uri="{BB962C8B-B14F-4D97-AF65-F5344CB8AC3E}">
        <p14:creationId xmlns:p14="http://schemas.microsoft.com/office/powerpoint/2010/main" val="2128058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600F6-C383-B943-92C9-A625E0A4C07D}"/>
              </a:ext>
            </a:extLst>
          </p:cNvPr>
          <p:cNvSpPr>
            <a:spLocks noGrp="1"/>
          </p:cNvSpPr>
          <p:nvPr>
            <p:ph type="title"/>
          </p:nvPr>
        </p:nvSpPr>
        <p:spPr>
          <a:xfrm>
            <a:off x="838200" y="365125"/>
            <a:ext cx="10778836" cy="1325563"/>
          </a:xfrm>
        </p:spPr>
        <p:txBody>
          <a:bodyPr/>
          <a:lstStyle/>
          <a:p>
            <a:r>
              <a:rPr lang="en-US" dirty="0"/>
              <a:t>Sealed Bid Second-Price Auctions [</a:t>
            </a:r>
            <a:r>
              <a:rPr lang="en-US" dirty="0" err="1">
                <a:solidFill>
                  <a:schemeClr val="accent2">
                    <a:lumMod val="50000"/>
                  </a:schemeClr>
                </a:solidFill>
              </a:rPr>
              <a:t>Vickrey</a:t>
            </a:r>
            <a:r>
              <a:rPr lang="en-US" dirty="0">
                <a:solidFill>
                  <a:schemeClr val="accent2">
                    <a:lumMod val="50000"/>
                  </a:schemeClr>
                </a:solidFill>
              </a:rPr>
              <a:t> ‘61</a:t>
            </a:r>
            <a:r>
              <a:rPr lang="en-US" dirty="0"/>
              <a:t>]</a:t>
            </a:r>
          </a:p>
        </p:txBody>
      </p:sp>
      <p:sp>
        <p:nvSpPr>
          <p:cNvPr id="3" name="Content Placeholder 2">
            <a:extLst>
              <a:ext uri="{FF2B5EF4-FFF2-40B4-BE49-F238E27FC236}">
                <a16:creationId xmlns:a16="http://schemas.microsoft.com/office/drawing/2014/main" id="{2D796476-792C-AF49-A2E2-6F8CF0BFBD5C}"/>
              </a:ext>
            </a:extLst>
          </p:cNvPr>
          <p:cNvSpPr>
            <a:spLocks noGrp="1"/>
          </p:cNvSpPr>
          <p:nvPr>
            <p:ph idx="1"/>
          </p:nvPr>
        </p:nvSpPr>
        <p:spPr>
          <a:xfrm>
            <a:off x="838200" y="4897961"/>
            <a:ext cx="6572138" cy="4351338"/>
          </a:xfrm>
        </p:spPr>
        <p:txBody>
          <a:bodyPr>
            <a:normAutofit/>
          </a:bodyPr>
          <a:lstStyle/>
          <a:p>
            <a:pPr marL="514350" indent="-514350">
              <a:buFont typeface="+mj-lt"/>
              <a:buAutoNum type="arabicPeriod"/>
            </a:pPr>
            <a:r>
              <a:rPr lang="en-US" sz="2400" dirty="0"/>
              <a:t>Auctioneer receives bids privately.</a:t>
            </a:r>
          </a:p>
          <a:p>
            <a:pPr marL="514350" indent="-514350">
              <a:buFont typeface="+mj-lt"/>
              <a:buAutoNum type="arabicPeriod"/>
            </a:pPr>
            <a:r>
              <a:rPr lang="en-US" sz="2400" dirty="0"/>
              <a:t>Highest bidder wins, pays second highest bid. All other bidders pay nothing.</a:t>
            </a:r>
          </a:p>
          <a:p>
            <a:pPr marL="514350" indent="-514350">
              <a:buFont typeface="+mj-lt"/>
              <a:buAutoNum type="arabicPeriod"/>
            </a:pPr>
            <a:r>
              <a:rPr lang="en-US" sz="2400" dirty="0">
                <a:solidFill>
                  <a:srgbClr val="C00000"/>
                </a:solidFill>
              </a:rPr>
              <a:t>Not credible. Can charge $79</a:t>
            </a:r>
          </a:p>
        </p:txBody>
      </p:sp>
      <p:sp>
        <p:nvSpPr>
          <p:cNvPr id="4" name="Slide Number Placeholder 3">
            <a:extLst>
              <a:ext uri="{FF2B5EF4-FFF2-40B4-BE49-F238E27FC236}">
                <a16:creationId xmlns:a16="http://schemas.microsoft.com/office/drawing/2014/main" id="{69D00D12-91D4-5443-B663-FD2FC19A8976}"/>
              </a:ext>
            </a:extLst>
          </p:cNvPr>
          <p:cNvSpPr>
            <a:spLocks noGrp="1"/>
          </p:cNvSpPr>
          <p:nvPr>
            <p:ph type="sldNum" sz="quarter" idx="12"/>
          </p:nvPr>
        </p:nvSpPr>
        <p:spPr/>
        <p:txBody>
          <a:bodyPr/>
          <a:lstStyle/>
          <a:p>
            <a:fld id="{C0E737A0-9836-0546-90C2-916B04F48200}" type="slidenum">
              <a:rPr lang="en-US" smtClean="0"/>
              <a:t>20</a:t>
            </a:fld>
            <a:endParaRPr lang="en-US" dirty="0"/>
          </a:p>
        </p:txBody>
      </p:sp>
      <p:grpSp>
        <p:nvGrpSpPr>
          <p:cNvPr id="11" name="Group 10">
            <a:extLst>
              <a:ext uri="{FF2B5EF4-FFF2-40B4-BE49-F238E27FC236}">
                <a16:creationId xmlns:a16="http://schemas.microsoft.com/office/drawing/2014/main" id="{B327A319-CBFF-3344-864C-94BEC8BF0673}"/>
              </a:ext>
            </a:extLst>
          </p:cNvPr>
          <p:cNvGrpSpPr/>
          <p:nvPr/>
        </p:nvGrpSpPr>
        <p:grpSpPr>
          <a:xfrm>
            <a:off x="2280649" y="3598852"/>
            <a:ext cx="3464230" cy="545691"/>
            <a:chOff x="3218390" y="5529760"/>
            <a:chExt cx="3464230" cy="545691"/>
          </a:xfrm>
        </p:grpSpPr>
        <p:cxnSp>
          <p:nvCxnSpPr>
            <p:cNvPr id="12" name="Straight Arrow Connector 11">
              <a:extLst>
                <a:ext uri="{FF2B5EF4-FFF2-40B4-BE49-F238E27FC236}">
                  <a16:creationId xmlns:a16="http://schemas.microsoft.com/office/drawing/2014/main" id="{30BBD9C3-0688-6B4F-823B-0B0667E08F1F}"/>
                </a:ext>
              </a:extLst>
            </p:cNvPr>
            <p:cNvCxnSpPr>
              <a:cxnSpLocks/>
            </p:cNvCxnSpPr>
            <p:nvPr/>
          </p:nvCxnSpPr>
          <p:spPr>
            <a:xfrm flipH="1">
              <a:off x="3218390" y="6075451"/>
              <a:ext cx="2830724" cy="0"/>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437D2D6-5D7B-D84E-AAB9-90C51EEDEAD5}"/>
                </a:ext>
              </a:extLst>
            </p:cNvPr>
            <p:cNvSpPr txBox="1"/>
            <p:nvPr/>
          </p:nvSpPr>
          <p:spPr>
            <a:xfrm>
              <a:off x="3806752" y="5529760"/>
              <a:ext cx="2875868" cy="461665"/>
            </a:xfrm>
            <a:prstGeom prst="rect">
              <a:avLst/>
            </a:prstGeom>
            <a:noFill/>
          </p:spPr>
          <p:txBody>
            <a:bodyPr wrap="square" rtlCol="0">
              <a:spAutoFit/>
            </a:bodyPr>
            <a:lstStyle/>
            <a:p>
              <a:r>
                <a:rPr lang="en-US" sz="2400" b="1" dirty="0">
                  <a:solidFill>
                    <a:schemeClr val="accent2"/>
                  </a:solidFill>
                </a:rPr>
                <a:t>Pay $20</a:t>
              </a:r>
            </a:p>
          </p:txBody>
        </p:sp>
      </p:grpSp>
      <p:grpSp>
        <p:nvGrpSpPr>
          <p:cNvPr id="7" name="Group 6">
            <a:extLst>
              <a:ext uri="{FF2B5EF4-FFF2-40B4-BE49-F238E27FC236}">
                <a16:creationId xmlns:a16="http://schemas.microsoft.com/office/drawing/2014/main" id="{D6B65D4B-91D9-9347-85CF-F1DE605B2284}"/>
              </a:ext>
            </a:extLst>
          </p:cNvPr>
          <p:cNvGrpSpPr/>
          <p:nvPr/>
        </p:nvGrpSpPr>
        <p:grpSpPr>
          <a:xfrm>
            <a:off x="5167493" y="2493758"/>
            <a:ext cx="2765928" cy="2201153"/>
            <a:chOff x="4693599" y="4075750"/>
            <a:chExt cx="2765928" cy="2201153"/>
          </a:xfrm>
        </p:grpSpPr>
        <p:cxnSp>
          <p:nvCxnSpPr>
            <p:cNvPr id="15" name="Straight Arrow Connector 14">
              <a:extLst>
                <a:ext uri="{FF2B5EF4-FFF2-40B4-BE49-F238E27FC236}">
                  <a16:creationId xmlns:a16="http://schemas.microsoft.com/office/drawing/2014/main" id="{312A483A-FBF1-6B49-AD31-DD396FE52798}"/>
                </a:ext>
              </a:extLst>
            </p:cNvPr>
            <p:cNvCxnSpPr>
              <a:cxnSpLocks/>
            </p:cNvCxnSpPr>
            <p:nvPr/>
          </p:nvCxnSpPr>
          <p:spPr>
            <a:xfrm flipH="1">
              <a:off x="4693599" y="4936125"/>
              <a:ext cx="2765928" cy="0"/>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DCA6521-B7A0-9646-B19D-27680B9EA087}"/>
                </a:ext>
              </a:extLst>
            </p:cNvPr>
            <p:cNvSpPr txBox="1"/>
            <p:nvPr/>
          </p:nvSpPr>
          <p:spPr>
            <a:xfrm>
              <a:off x="5568869" y="4508747"/>
              <a:ext cx="1542894" cy="461665"/>
            </a:xfrm>
            <a:prstGeom prst="rect">
              <a:avLst/>
            </a:prstGeom>
            <a:noFill/>
          </p:spPr>
          <p:txBody>
            <a:bodyPr wrap="square" rtlCol="0">
              <a:spAutoFit/>
            </a:bodyPr>
            <a:lstStyle/>
            <a:p>
              <a:r>
                <a:rPr lang="en-US" sz="2400" b="1" dirty="0">
                  <a:solidFill>
                    <a:schemeClr val="accent4">
                      <a:lumMod val="50000"/>
                    </a:schemeClr>
                  </a:solidFill>
                </a:rPr>
                <a:t>Bid $20</a:t>
              </a:r>
            </a:p>
          </p:txBody>
        </p:sp>
        <p:cxnSp>
          <p:nvCxnSpPr>
            <p:cNvPr id="17" name="Straight Arrow Connector 16">
              <a:extLst>
                <a:ext uri="{FF2B5EF4-FFF2-40B4-BE49-F238E27FC236}">
                  <a16:creationId xmlns:a16="http://schemas.microsoft.com/office/drawing/2014/main" id="{98FC3A09-F98F-2B4E-BC69-72D5933FB0F1}"/>
                </a:ext>
              </a:extLst>
            </p:cNvPr>
            <p:cNvCxnSpPr>
              <a:cxnSpLocks/>
            </p:cNvCxnSpPr>
            <p:nvPr/>
          </p:nvCxnSpPr>
          <p:spPr>
            <a:xfrm>
              <a:off x="7459527" y="4075750"/>
              <a:ext cx="0" cy="2201153"/>
            </a:xfrm>
            <a:prstGeom prst="straightConnector1">
              <a:avLst/>
            </a:prstGeom>
            <a:ln w="508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DA2842AB-0BCB-0C43-8982-88A2FC9AAC50}"/>
              </a:ext>
            </a:extLst>
          </p:cNvPr>
          <p:cNvGrpSpPr/>
          <p:nvPr/>
        </p:nvGrpSpPr>
        <p:grpSpPr>
          <a:xfrm>
            <a:off x="1692287" y="1945157"/>
            <a:ext cx="6699003" cy="551410"/>
            <a:chOff x="1218393" y="3527149"/>
            <a:chExt cx="6699003" cy="551410"/>
          </a:xfrm>
        </p:grpSpPr>
        <p:sp>
          <p:nvSpPr>
            <p:cNvPr id="10" name="Oval 9">
              <a:extLst>
                <a:ext uri="{FF2B5EF4-FFF2-40B4-BE49-F238E27FC236}">
                  <a16:creationId xmlns:a16="http://schemas.microsoft.com/office/drawing/2014/main" id="{C1A32182-1E38-A445-B36C-FB25AF2E475B}"/>
                </a:ext>
              </a:extLst>
            </p:cNvPr>
            <p:cNvSpPr/>
            <p:nvPr/>
          </p:nvSpPr>
          <p:spPr>
            <a:xfrm>
              <a:off x="1218393" y="3527149"/>
              <a:ext cx="1176724" cy="551409"/>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50000"/>
                    </a:schemeClr>
                  </a:solidFill>
                </a:rPr>
                <a:t>Alice</a:t>
              </a:r>
            </a:p>
          </p:txBody>
        </p:sp>
        <p:sp>
          <p:nvSpPr>
            <p:cNvPr id="18" name="Oval 17">
              <a:extLst>
                <a:ext uri="{FF2B5EF4-FFF2-40B4-BE49-F238E27FC236}">
                  <a16:creationId xmlns:a16="http://schemas.microsoft.com/office/drawing/2014/main" id="{919AB854-F952-AB45-AB5D-E95C335FC9CB}"/>
                </a:ext>
              </a:extLst>
            </p:cNvPr>
            <p:cNvSpPr/>
            <p:nvPr/>
          </p:nvSpPr>
          <p:spPr>
            <a:xfrm>
              <a:off x="6936443" y="3527150"/>
              <a:ext cx="980953" cy="551409"/>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4">
                      <a:lumMod val="50000"/>
                    </a:schemeClr>
                  </a:solidFill>
                </a:rPr>
                <a:t>Bob</a:t>
              </a:r>
            </a:p>
          </p:txBody>
        </p:sp>
      </p:grpSp>
      <p:grpSp>
        <p:nvGrpSpPr>
          <p:cNvPr id="19" name="Group 18">
            <a:extLst>
              <a:ext uri="{FF2B5EF4-FFF2-40B4-BE49-F238E27FC236}">
                <a16:creationId xmlns:a16="http://schemas.microsoft.com/office/drawing/2014/main" id="{A4A4AAE6-F25A-9B48-91A4-D2790BF88564}"/>
              </a:ext>
            </a:extLst>
          </p:cNvPr>
          <p:cNvGrpSpPr/>
          <p:nvPr/>
        </p:nvGrpSpPr>
        <p:grpSpPr>
          <a:xfrm>
            <a:off x="2280649" y="2544873"/>
            <a:ext cx="2850026" cy="2231459"/>
            <a:chOff x="3218390" y="4475781"/>
            <a:chExt cx="2850026" cy="2231459"/>
          </a:xfrm>
        </p:grpSpPr>
        <p:cxnSp>
          <p:nvCxnSpPr>
            <p:cNvPr id="20" name="Straight Arrow Connector 19">
              <a:extLst>
                <a:ext uri="{FF2B5EF4-FFF2-40B4-BE49-F238E27FC236}">
                  <a16:creationId xmlns:a16="http://schemas.microsoft.com/office/drawing/2014/main" id="{48590AAD-8D04-454C-9531-A3D8665005A1}"/>
                </a:ext>
              </a:extLst>
            </p:cNvPr>
            <p:cNvCxnSpPr>
              <a:cxnSpLocks/>
            </p:cNvCxnSpPr>
            <p:nvPr/>
          </p:nvCxnSpPr>
          <p:spPr>
            <a:xfrm>
              <a:off x="6068416" y="4522323"/>
              <a:ext cx="0" cy="218491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5FF6941-7331-5F48-AEB1-77016C827D95}"/>
                </a:ext>
              </a:extLst>
            </p:cNvPr>
            <p:cNvCxnSpPr>
              <a:cxnSpLocks/>
            </p:cNvCxnSpPr>
            <p:nvPr/>
          </p:nvCxnSpPr>
          <p:spPr>
            <a:xfrm>
              <a:off x="3218390" y="5133858"/>
              <a:ext cx="2840375" cy="0"/>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59821E6-48EE-EC4F-AA65-5929C1530DBD}"/>
                </a:ext>
              </a:extLst>
            </p:cNvPr>
            <p:cNvCxnSpPr>
              <a:cxnSpLocks/>
            </p:cNvCxnSpPr>
            <p:nvPr/>
          </p:nvCxnSpPr>
          <p:spPr>
            <a:xfrm flipH="1">
              <a:off x="3218390" y="4475781"/>
              <a:ext cx="5063" cy="2210194"/>
            </a:xfrm>
            <a:prstGeom prst="straightConnector1">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4EEFC98-64A2-8B45-8B8D-A0CE1F6D8B9A}"/>
                </a:ext>
              </a:extLst>
            </p:cNvPr>
            <p:cNvSpPr txBox="1"/>
            <p:nvPr/>
          </p:nvSpPr>
          <p:spPr>
            <a:xfrm>
              <a:off x="3816756" y="4696683"/>
              <a:ext cx="1627453" cy="416466"/>
            </a:xfrm>
            <a:prstGeom prst="rect">
              <a:avLst/>
            </a:prstGeom>
            <a:noFill/>
          </p:spPr>
          <p:txBody>
            <a:bodyPr wrap="square" rtlCol="0">
              <a:spAutoFit/>
            </a:bodyPr>
            <a:lstStyle/>
            <a:p>
              <a:r>
                <a:rPr lang="en-US" sz="2400" b="1" dirty="0">
                  <a:solidFill>
                    <a:schemeClr val="accent2"/>
                  </a:solidFill>
                </a:rPr>
                <a:t>Bid $80</a:t>
              </a:r>
            </a:p>
          </p:txBody>
        </p:sp>
      </p:grpSp>
      <p:sp>
        <p:nvSpPr>
          <p:cNvPr id="25" name="TextBox 24">
            <a:extLst>
              <a:ext uri="{FF2B5EF4-FFF2-40B4-BE49-F238E27FC236}">
                <a16:creationId xmlns:a16="http://schemas.microsoft.com/office/drawing/2014/main" id="{E5AF9F36-C604-7741-9203-1F8BC2E3BAD2}"/>
              </a:ext>
            </a:extLst>
          </p:cNvPr>
          <p:cNvSpPr txBox="1"/>
          <p:nvPr/>
        </p:nvSpPr>
        <p:spPr>
          <a:xfrm>
            <a:off x="4400471" y="1894562"/>
            <a:ext cx="6099242" cy="553998"/>
          </a:xfrm>
          <a:prstGeom prst="rect">
            <a:avLst/>
          </a:prstGeom>
          <a:noFill/>
        </p:spPr>
        <p:txBody>
          <a:bodyPr wrap="square">
            <a:spAutoFit/>
          </a:bodyPr>
          <a:lstStyle/>
          <a:p>
            <a:r>
              <a:rPr lang="en-US" sz="3000" dirty="0"/>
              <a:t>Auction</a:t>
            </a:r>
          </a:p>
        </p:txBody>
      </p:sp>
      <p:sp>
        <p:nvSpPr>
          <p:cNvPr id="26" name="TextBox 25">
            <a:extLst>
              <a:ext uri="{FF2B5EF4-FFF2-40B4-BE49-F238E27FC236}">
                <a16:creationId xmlns:a16="http://schemas.microsoft.com/office/drawing/2014/main" id="{DAEB7F7C-A089-574F-8D50-EA2EB8FBF16A}"/>
              </a:ext>
            </a:extLst>
          </p:cNvPr>
          <p:cNvSpPr txBox="1"/>
          <p:nvPr/>
        </p:nvSpPr>
        <p:spPr>
          <a:xfrm>
            <a:off x="3436748" y="3600102"/>
            <a:ext cx="1211007" cy="461665"/>
          </a:xfrm>
          <a:prstGeom prst="rect">
            <a:avLst/>
          </a:prstGeom>
          <a:solidFill>
            <a:schemeClr val="bg2"/>
          </a:solidFill>
        </p:spPr>
        <p:txBody>
          <a:bodyPr wrap="square">
            <a:spAutoFit/>
          </a:bodyPr>
          <a:lstStyle/>
          <a:p>
            <a:r>
              <a:rPr lang="en-US" sz="2400" b="1" dirty="0">
                <a:solidFill>
                  <a:srgbClr val="C00000"/>
                </a:solidFill>
              </a:rPr>
              <a:t>$79</a:t>
            </a:r>
          </a:p>
        </p:txBody>
      </p:sp>
      <p:sp>
        <p:nvSpPr>
          <p:cNvPr id="28" name="TextBox 27">
            <a:extLst>
              <a:ext uri="{FF2B5EF4-FFF2-40B4-BE49-F238E27FC236}">
                <a16:creationId xmlns:a16="http://schemas.microsoft.com/office/drawing/2014/main" id="{76374ECA-AB36-8441-A992-058422375819}"/>
              </a:ext>
            </a:extLst>
          </p:cNvPr>
          <p:cNvSpPr txBox="1"/>
          <p:nvPr/>
        </p:nvSpPr>
        <p:spPr>
          <a:xfrm>
            <a:off x="7707478" y="4915164"/>
            <a:ext cx="4239095" cy="769441"/>
          </a:xfrm>
          <a:prstGeom prst="rect">
            <a:avLst/>
          </a:prstGeom>
          <a:noFill/>
          <a:ln w="25400">
            <a:solidFill>
              <a:schemeClr val="accent1">
                <a:shade val="50000"/>
              </a:schemeClr>
            </a:solidFill>
          </a:ln>
        </p:spPr>
        <p:txBody>
          <a:bodyPr wrap="square">
            <a:spAutoFit/>
          </a:bodyPr>
          <a:lstStyle/>
          <a:p>
            <a:r>
              <a:rPr lang="en-US" sz="2200" i="1" dirty="0"/>
              <a:t>Credible</a:t>
            </a:r>
            <a:r>
              <a:rPr lang="en-US" sz="2200" dirty="0"/>
              <a:t>: auctioneer does not have a useful undetectable deviation.</a:t>
            </a:r>
          </a:p>
        </p:txBody>
      </p:sp>
    </p:spTree>
    <p:custDataLst>
      <p:tags r:id="rId1"/>
    </p:custDataLst>
    <p:extLst>
      <p:ext uri="{BB962C8B-B14F-4D97-AF65-F5344CB8AC3E}">
        <p14:creationId xmlns:p14="http://schemas.microsoft.com/office/powerpoint/2010/main" val="165924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26"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392C-6470-5546-A9D8-3A0D56111A4A}"/>
              </a:ext>
            </a:extLst>
          </p:cNvPr>
          <p:cNvSpPr>
            <a:spLocks noGrp="1"/>
          </p:cNvSpPr>
          <p:nvPr>
            <p:ph type="title"/>
          </p:nvPr>
        </p:nvSpPr>
        <p:spPr/>
        <p:txBody>
          <a:bodyPr/>
          <a:lstStyle/>
          <a:p>
            <a:r>
              <a:rPr lang="en-US" dirty="0"/>
              <a:t>Sellers can be a powerful adversary</a:t>
            </a:r>
            <a:endParaRPr lang="en-US" b="1" dirty="0"/>
          </a:p>
        </p:txBody>
      </p:sp>
      <p:sp>
        <p:nvSpPr>
          <p:cNvPr id="4" name="Slide Number Placeholder 3">
            <a:extLst>
              <a:ext uri="{FF2B5EF4-FFF2-40B4-BE49-F238E27FC236}">
                <a16:creationId xmlns:a16="http://schemas.microsoft.com/office/drawing/2014/main" id="{6A871073-12AD-BB40-ABCF-B9CA4961DCC5}"/>
              </a:ext>
            </a:extLst>
          </p:cNvPr>
          <p:cNvSpPr>
            <a:spLocks noGrp="1"/>
          </p:cNvSpPr>
          <p:nvPr>
            <p:ph type="sldNum" sz="quarter" idx="12"/>
          </p:nvPr>
        </p:nvSpPr>
        <p:spPr/>
        <p:txBody>
          <a:bodyPr/>
          <a:lstStyle/>
          <a:p>
            <a:fld id="{C0E737A0-9836-0546-90C2-916B04F48200}" type="slidenum">
              <a:rPr lang="en-US" smtClean="0"/>
              <a:t>21</a:t>
            </a:fld>
            <a:endParaRPr lang="en-US"/>
          </a:p>
        </p:txBody>
      </p:sp>
      <p:grpSp>
        <p:nvGrpSpPr>
          <p:cNvPr id="15" name="Group 14">
            <a:extLst>
              <a:ext uri="{FF2B5EF4-FFF2-40B4-BE49-F238E27FC236}">
                <a16:creationId xmlns:a16="http://schemas.microsoft.com/office/drawing/2014/main" id="{56BEDE11-0665-FF6D-5EF5-F18D56751FF5}"/>
              </a:ext>
            </a:extLst>
          </p:cNvPr>
          <p:cNvGrpSpPr/>
          <p:nvPr/>
        </p:nvGrpSpPr>
        <p:grpSpPr>
          <a:xfrm>
            <a:off x="6384241" y="2517052"/>
            <a:ext cx="5451803" cy="2349516"/>
            <a:chOff x="6518656" y="1956884"/>
            <a:chExt cx="5246649" cy="2261102"/>
          </a:xfrm>
        </p:grpSpPr>
        <p:pic>
          <p:nvPicPr>
            <p:cNvPr id="16" name="Content Placeholder 6">
              <a:extLst>
                <a:ext uri="{FF2B5EF4-FFF2-40B4-BE49-F238E27FC236}">
                  <a16:creationId xmlns:a16="http://schemas.microsoft.com/office/drawing/2014/main" id="{4E9ECB91-FA9E-9168-9C57-2569ECD3E48D}"/>
                </a:ext>
              </a:extLst>
            </p:cNvPr>
            <p:cNvPicPr>
              <a:picLocks noChangeAspect="1"/>
            </p:cNvPicPr>
            <p:nvPr/>
          </p:nvPicPr>
          <p:blipFill>
            <a:blip r:embed="rId4"/>
            <a:stretch>
              <a:fillRect/>
            </a:stretch>
          </p:blipFill>
          <p:spPr>
            <a:xfrm>
              <a:off x="6518656" y="2404806"/>
              <a:ext cx="5246649" cy="1813180"/>
            </a:xfrm>
            <a:prstGeom prst="rect">
              <a:avLst/>
            </a:prstGeom>
            <a:ln>
              <a:solidFill>
                <a:schemeClr val="tx1"/>
              </a:solidFill>
            </a:ln>
          </p:spPr>
        </p:pic>
        <p:pic>
          <p:nvPicPr>
            <p:cNvPr id="21" name="Picture 20" descr="A red sign with white text&#10;&#10;Description automatically generated with low confidence">
              <a:extLst>
                <a:ext uri="{FF2B5EF4-FFF2-40B4-BE49-F238E27FC236}">
                  <a16:creationId xmlns:a16="http://schemas.microsoft.com/office/drawing/2014/main" id="{E0CB54D5-9B32-871E-765B-14480F84A5DB}"/>
                </a:ext>
              </a:extLst>
            </p:cNvPr>
            <p:cNvPicPr>
              <a:picLocks noChangeAspect="1"/>
            </p:cNvPicPr>
            <p:nvPr/>
          </p:nvPicPr>
          <p:blipFill>
            <a:blip r:embed="rId5"/>
            <a:stretch>
              <a:fillRect/>
            </a:stretch>
          </p:blipFill>
          <p:spPr>
            <a:xfrm>
              <a:off x="6583980" y="1956884"/>
              <a:ext cx="2730500" cy="469900"/>
            </a:xfrm>
            <a:prstGeom prst="rect">
              <a:avLst/>
            </a:prstGeom>
            <a:ln>
              <a:solidFill>
                <a:schemeClr val="tx1"/>
              </a:solidFill>
            </a:ln>
          </p:spPr>
        </p:pic>
      </p:grpSp>
      <p:grpSp>
        <p:nvGrpSpPr>
          <p:cNvPr id="23" name="Group 22">
            <a:extLst>
              <a:ext uri="{FF2B5EF4-FFF2-40B4-BE49-F238E27FC236}">
                <a16:creationId xmlns:a16="http://schemas.microsoft.com/office/drawing/2014/main" id="{900DD685-85C5-7189-6AAF-82C3A2CD7FE2}"/>
              </a:ext>
            </a:extLst>
          </p:cNvPr>
          <p:cNvGrpSpPr/>
          <p:nvPr/>
        </p:nvGrpSpPr>
        <p:grpSpPr>
          <a:xfrm>
            <a:off x="862247" y="4879159"/>
            <a:ext cx="5589872" cy="1260990"/>
            <a:chOff x="2822067" y="4672507"/>
            <a:chExt cx="6928866" cy="1563047"/>
          </a:xfrm>
        </p:grpSpPr>
        <p:pic>
          <p:nvPicPr>
            <p:cNvPr id="24" name="Picture 23">
              <a:extLst>
                <a:ext uri="{FF2B5EF4-FFF2-40B4-BE49-F238E27FC236}">
                  <a16:creationId xmlns:a16="http://schemas.microsoft.com/office/drawing/2014/main" id="{A2D90717-E000-D30B-4A98-BA25A90244CB}"/>
                </a:ext>
              </a:extLst>
            </p:cNvPr>
            <p:cNvPicPr>
              <a:picLocks noChangeAspect="1"/>
            </p:cNvPicPr>
            <p:nvPr/>
          </p:nvPicPr>
          <p:blipFill>
            <a:blip r:embed="rId6"/>
            <a:stretch>
              <a:fillRect/>
            </a:stretch>
          </p:blipFill>
          <p:spPr>
            <a:xfrm>
              <a:off x="2822067" y="4932104"/>
              <a:ext cx="6928866" cy="1303450"/>
            </a:xfrm>
            <a:prstGeom prst="rect">
              <a:avLst/>
            </a:prstGeom>
            <a:ln>
              <a:solidFill>
                <a:schemeClr val="tx1"/>
              </a:solidFill>
            </a:ln>
          </p:spPr>
        </p:pic>
        <p:pic>
          <p:nvPicPr>
            <p:cNvPr id="25" name="Picture 24" descr="Logo, company name&#10;&#10;Description automatically generated">
              <a:extLst>
                <a:ext uri="{FF2B5EF4-FFF2-40B4-BE49-F238E27FC236}">
                  <a16:creationId xmlns:a16="http://schemas.microsoft.com/office/drawing/2014/main" id="{10F2493D-DF92-90C0-EB7B-284565DB8F6F}"/>
                </a:ext>
              </a:extLst>
            </p:cNvPr>
            <p:cNvPicPr>
              <a:picLocks noChangeAspect="1"/>
            </p:cNvPicPr>
            <p:nvPr/>
          </p:nvPicPr>
          <p:blipFill>
            <a:blip r:embed="rId7"/>
            <a:stretch>
              <a:fillRect/>
            </a:stretch>
          </p:blipFill>
          <p:spPr>
            <a:xfrm>
              <a:off x="2945160" y="4672507"/>
              <a:ext cx="2144482" cy="395984"/>
            </a:xfrm>
            <a:prstGeom prst="rect">
              <a:avLst/>
            </a:prstGeom>
            <a:ln>
              <a:solidFill>
                <a:schemeClr val="tx1"/>
              </a:solidFill>
            </a:ln>
          </p:spPr>
        </p:pic>
      </p:grpSp>
      <p:grpSp>
        <p:nvGrpSpPr>
          <p:cNvPr id="26" name="Group 25">
            <a:extLst>
              <a:ext uri="{FF2B5EF4-FFF2-40B4-BE49-F238E27FC236}">
                <a16:creationId xmlns:a16="http://schemas.microsoft.com/office/drawing/2014/main" id="{644A4941-310A-660F-025E-C0FDAFE102E2}"/>
              </a:ext>
            </a:extLst>
          </p:cNvPr>
          <p:cNvGrpSpPr/>
          <p:nvPr/>
        </p:nvGrpSpPr>
        <p:grpSpPr>
          <a:xfrm>
            <a:off x="524767" y="2117096"/>
            <a:ext cx="5081375" cy="2078788"/>
            <a:chOff x="6952618" y="1736420"/>
            <a:chExt cx="5081375" cy="2078788"/>
          </a:xfrm>
        </p:grpSpPr>
        <p:grpSp>
          <p:nvGrpSpPr>
            <p:cNvPr id="28" name="Group 27">
              <a:extLst>
                <a:ext uri="{FF2B5EF4-FFF2-40B4-BE49-F238E27FC236}">
                  <a16:creationId xmlns:a16="http://schemas.microsoft.com/office/drawing/2014/main" id="{0991AD59-C546-6BEE-65B5-D7B9DF370DFE}"/>
                </a:ext>
              </a:extLst>
            </p:cNvPr>
            <p:cNvGrpSpPr/>
            <p:nvPr/>
          </p:nvGrpSpPr>
          <p:grpSpPr>
            <a:xfrm>
              <a:off x="6952618" y="1736420"/>
              <a:ext cx="5070028" cy="2078788"/>
              <a:chOff x="838200" y="2039608"/>
              <a:chExt cx="5448300" cy="2233885"/>
            </a:xfrm>
          </p:grpSpPr>
          <p:pic>
            <p:nvPicPr>
              <p:cNvPr id="44" name="Content Placeholder 8">
                <a:extLst>
                  <a:ext uri="{FF2B5EF4-FFF2-40B4-BE49-F238E27FC236}">
                    <a16:creationId xmlns:a16="http://schemas.microsoft.com/office/drawing/2014/main" id="{606AF92B-D79C-D970-1096-3FB6A815ACE2}"/>
                  </a:ext>
                </a:extLst>
              </p:cNvPr>
              <p:cNvPicPr>
                <a:picLocks noChangeAspect="1"/>
              </p:cNvPicPr>
              <p:nvPr/>
            </p:nvPicPr>
            <p:blipFill>
              <a:blip r:embed="rId8"/>
              <a:stretch>
                <a:fillRect/>
              </a:stretch>
            </p:blipFill>
            <p:spPr>
              <a:xfrm>
                <a:off x="838200" y="2457393"/>
                <a:ext cx="5448300" cy="1816100"/>
              </a:xfrm>
              <a:prstGeom prst="rect">
                <a:avLst/>
              </a:prstGeom>
              <a:ln>
                <a:solidFill>
                  <a:schemeClr val="tx1"/>
                </a:solidFill>
              </a:ln>
            </p:spPr>
          </p:pic>
          <p:pic>
            <p:nvPicPr>
              <p:cNvPr id="45" name="Picture 44" descr="Text&#10;&#10;Description automatically generated">
                <a:extLst>
                  <a:ext uri="{FF2B5EF4-FFF2-40B4-BE49-F238E27FC236}">
                    <a16:creationId xmlns:a16="http://schemas.microsoft.com/office/drawing/2014/main" id="{FC8E1F5B-ACBE-CA04-B743-E7838689C573}"/>
                  </a:ext>
                </a:extLst>
              </p:cNvPr>
              <p:cNvPicPr>
                <a:picLocks noChangeAspect="1"/>
              </p:cNvPicPr>
              <p:nvPr/>
            </p:nvPicPr>
            <p:blipFill>
              <a:blip r:embed="rId9"/>
              <a:stretch>
                <a:fillRect/>
              </a:stretch>
            </p:blipFill>
            <p:spPr>
              <a:xfrm>
                <a:off x="880563" y="2039608"/>
                <a:ext cx="3022600" cy="609600"/>
              </a:xfrm>
              <a:prstGeom prst="rect">
                <a:avLst/>
              </a:prstGeom>
              <a:ln>
                <a:solidFill>
                  <a:schemeClr val="tx1"/>
                </a:solidFill>
              </a:ln>
            </p:spPr>
          </p:pic>
        </p:grpSp>
        <p:sp>
          <p:nvSpPr>
            <p:cNvPr id="37" name="TextBox 36">
              <a:extLst>
                <a:ext uri="{FF2B5EF4-FFF2-40B4-BE49-F238E27FC236}">
                  <a16:creationId xmlns:a16="http://schemas.microsoft.com/office/drawing/2014/main" id="{43D63604-7F39-EAB0-D7B3-BF5D8E19B028}"/>
                </a:ext>
              </a:extLst>
            </p:cNvPr>
            <p:cNvSpPr txBox="1"/>
            <p:nvPr/>
          </p:nvSpPr>
          <p:spPr>
            <a:xfrm>
              <a:off x="10471856" y="3373204"/>
              <a:ext cx="1562137" cy="369332"/>
            </a:xfrm>
            <a:prstGeom prst="rect">
              <a:avLst/>
            </a:prstGeom>
            <a:noFill/>
          </p:spPr>
          <p:txBody>
            <a:bodyPr wrap="square">
              <a:spAutoFit/>
            </a:bodyPr>
            <a:lstStyle/>
            <a:p>
              <a:pPr algn="l" fontAlgn="base"/>
              <a:r>
                <a:rPr lang="en-US" b="0" i="0" dirty="0">
                  <a:solidFill>
                    <a:srgbClr val="121212"/>
                  </a:solidFill>
                  <a:effectLst/>
                  <a:latin typeface="Times" pitchFamily="2" charset="0"/>
                </a:rPr>
                <a:t>June 7, 2000</a:t>
              </a:r>
            </a:p>
          </p:txBody>
        </p:sp>
      </p:grpSp>
    </p:spTree>
    <p:custDataLst>
      <p:tags r:id="rId1"/>
    </p:custDataLst>
    <p:extLst>
      <p:ext uri="{BB962C8B-B14F-4D97-AF65-F5344CB8AC3E}">
        <p14:creationId xmlns:p14="http://schemas.microsoft.com/office/powerpoint/2010/main" val="37503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E9F7C-AFC3-A441-B281-4D8627A19226}"/>
              </a:ext>
            </a:extLst>
          </p:cNvPr>
          <p:cNvSpPr>
            <a:spLocks noGrp="1"/>
          </p:cNvSpPr>
          <p:nvPr>
            <p:ph type="title"/>
          </p:nvPr>
        </p:nvSpPr>
        <p:spPr/>
        <p:txBody>
          <a:bodyPr/>
          <a:lstStyle/>
          <a:p>
            <a:r>
              <a:rPr lang="en-US" dirty="0"/>
              <a:t>A Credible Auction Trilemma</a:t>
            </a:r>
          </a:p>
        </p:txBody>
      </p:sp>
      <p:sp>
        <p:nvSpPr>
          <p:cNvPr id="4" name="Slide Number Placeholder 3">
            <a:extLst>
              <a:ext uri="{FF2B5EF4-FFF2-40B4-BE49-F238E27FC236}">
                <a16:creationId xmlns:a16="http://schemas.microsoft.com/office/drawing/2014/main" id="{BA37278A-9A79-6345-9DF1-40833FA8CDDC}"/>
              </a:ext>
            </a:extLst>
          </p:cNvPr>
          <p:cNvSpPr>
            <a:spLocks noGrp="1"/>
          </p:cNvSpPr>
          <p:nvPr>
            <p:ph type="sldNum" sz="quarter" idx="12"/>
          </p:nvPr>
        </p:nvSpPr>
        <p:spPr/>
        <p:txBody>
          <a:bodyPr/>
          <a:lstStyle/>
          <a:p>
            <a:fld id="{C0E737A0-9836-0546-90C2-916B04F48200}" type="slidenum">
              <a:rPr lang="en-US" smtClean="0"/>
              <a:t>22</a:t>
            </a:fld>
            <a:endParaRPr lang="en-US" dirty="0"/>
          </a:p>
        </p:txBody>
      </p:sp>
      <p:sp>
        <p:nvSpPr>
          <p:cNvPr id="9" name="TextBox 8">
            <a:extLst>
              <a:ext uri="{FF2B5EF4-FFF2-40B4-BE49-F238E27FC236}">
                <a16:creationId xmlns:a16="http://schemas.microsoft.com/office/drawing/2014/main" id="{D272D3A2-56AC-CC5E-CC05-99FC94E24950}"/>
              </a:ext>
            </a:extLst>
          </p:cNvPr>
          <p:cNvSpPr txBox="1"/>
          <p:nvPr/>
        </p:nvSpPr>
        <p:spPr>
          <a:xfrm>
            <a:off x="838199" y="1825625"/>
            <a:ext cx="10515600" cy="1569660"/>
          </a:xfrm>
          <a:prstGeom prst="rect">
            <a:avLst/>
          </a:prstGeom>
          <a:noFill/>
        </p:spPr>
        <p:txBody>
          <a:bodyPr wrap="square">
            <a:spAutoFit/>
          </a:bodyPr>
          <a:lstStyle/>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endParaRPr lang="en-US" sz="3200" dirty="0"/>
          </a:p>
        </p:txBody>
      </p:sp>
      <p:sp>
        <p:nvSpPr>
          <p:cNvPr id="6" name="TextBox 5">
            <a:extLst>
              <a:ext uri="{FF2B5EF4-FFF2-40B4-BE49-F238E27FC236}">
                <a16:creationId xmlns:a16="http://schemas.microsoft.com/office/drawing/2014/main" id="{4EB6DBEF-DCA0-5E45-9108-345283CA788B}"/>
              </a:ext>
            </a:extLst>
          </p:cNvPr>
          <p:cNvSpPr txBox="1"/>
          <p:nvPr/>
        </p:nvSpPr>
        <p:spPr>
          <a:xfrm>
            <a:off x="8394709" y="1799954"/>
            <a:ext cx="6099242" cy="369332"/>
          </a:xfrm>
          <a:prstGeom prst="rect">
            <a:avLst/>
          </a:prstGeom>
          <a:noFill/>
        </p:spPr>
        <p:txBody>
          <a:bodyPr wrap="square">
            <a:spAutoFit/>
          </a:bodyPr>
          <a:lstStyle/>
          <a:p>
            <a:r>
              <a:rPr lang="en-US" sz="1800" dirty="0"/>
              <a:t>[</a:t>
            </a:r>
            <a:r>
              <a:rPr lang="en-US" sz="1800" dirty="0" err="1">
                <a:solidFill>
                  <a:schemeClr val="accent2">
                    <a:lumMod val="50000"/>
                  </a:schemeClr>
                </a:solidFill>
              </a:rPr>
              <a:t>Akbarpour</a:t>
            </a:r>
            <a:r>
              <a:rPr lang="en-US" sz="1800" dirty="0">
                <a:solidFill>
                  <a:schemeClr val="accent2">
                    <a:lumMod val="50000"/>
                  </a:schemeClr>
                </a:solidFill>
              </a:rPr>
              <a:t> and Li ‘20</a:t>
            </a:r>
            <a:r>
              <a:rPr lang="en-US" sz="1800" dirty="0"/>
              <a:t>] </a:t>
            </a:r>
            <a:endParaRPr lang="en-US" dirty="0"/>
          </a:p>
        </p:txBody>
      </p:sp>
      <p:pic>
        <p:nvPicPr>
          <p:cNvPr id="7" name="Picture 6" descr="Diagram&#10;&#10;Description automatically generated">
            <a:extLst>
              <a:ext uri="{FF2B5EF4-FFF2-40B4-BE49-F238E27FC236}">
                <a16:creationId xmlns:a16="http://schemas.microsoft.com/office/drawing/2014/main" id="{BE891429-C8F0-1942-B776-611C187CFB92}"/>
              </a:ext>
            </a:extLst>
          </p:cNvPr>
          <p:cNvPicPr>
            <a:picLocks noChangeAspect="1"/>
          </p:cNvPicPr>
          <p:nvPr/>
        </p:nvPicPr>
        <p:blipFill>
          <a:blip r:embed="rId4">
            <a:alphaModFix/>
          </a:blip>
          <a:stretch>
            <a:fillRect/>
          </a:stretch>
        </p:blipFill>
        <p:spPr>
          <a:xfrm>
            <a:off x="7516822" y="2288421"/>
            <a:ext cx="3690218" cy="3344260"/>
          </a:xfrm>
          <a:prstGeom prst="rect">
            <a:avLst/>
          </a:prstGeom>
          <a:solidFill>
            <a:schemeClr val="bg2">
              <a:alpha val="0"/>
            </a:schemeClr>
          </a:solidFill>
          <a:ln w="25400">
            <a:solidFill>
              <a:schemeClr val="tx1"/>
            </a:solidFill>
          </a:ln>
        </p:spPr>
      </p:pic>
      <p:sp>
        <p:nvSpPr>
          <p:cNvPr id="10" name="TextBox 9">
            <a:extLst>
              <a:ext uri="{FF2B5EF4-FFF2-40B4-BE49-F238E27FC236}">
                <a16:creationId xmlns:a16="http://schemas.microsoft.com/office/drawing/2014/main" id="{FFA3E66B-1FFB-4144-A920-E4EB9A8ED2E1}"/>
              </a:ext>
            </a:extLst>
          </p:cNvPr>
          <p:cNvSpPr txBox="1"/>
          <p:nvPr/>
        </p:nvSpPr>
        <p:spPr>
          <a:xfrm>
            <a:off x="747668" y="2131805"/>
            <a:ext cx="6622396" cy="3970318"/>
          </a:xfrm>
          <a:prstGeom prst="rect">
            <a:avLst/>
          </a:prstGeom>
          <a:noFill/>
        </p:spPr>
        <p:txBody>
          <a:bodyPr wrap="square">
            <a:spAutoFit/>
          </a:bodyPr>
          <a:lstStyle/>
          <a:p>
            <a:pPr marL="342900" indent="-342900">
              <a:buFont typeface="Arial" panose="020B0604020202020204" pitchFamily="34" charset="0"/>
              <a:buChar char="•"/>
            </a:pPr>
            <a:r>
              <a:rPr lang="en-US" sz="2800" dirty="0"/>
              <a:t>1</a:t>
            </a:r>
            <a:r>
              <a:rPr lang="en-US" sz="2800" baseline="30000" dirty="0"/>
              <a:t>st</a:t>
            </a:r>
            <a:r>
              <a:rPr lang="en-US" sz="2800" dirty="0"/>
              <a:t>, 2</a:t>
            </a:r>
            <a:r>
              <a:rPr lang="en-US" sz="2800" baseline="30000" dirty="0"/>
              <a:t>nd</a:t>
            </a:r>
            <a:r>
              <a:rPr lang="en-US" sz="2800" dirty="0"/>
              <a:t> price, and ascending auctions are all uniquely specified amongst optimal auctions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Cryptography can circumvent the trilemma [</a:t>
            </a:r>
            <a:r>
              <a:rPr lang="en-US" sz="2800" b="1" dirty="0">
                <a:solidFill>
                  <a:schemeClr val="accent2">
                    <a:lumMod val="50000"/>
                  </a:schemeClr>
                </a:solidFill>
              </a:rPr>
              <a:t>Ferreira</a:t>
            </a:r>
            <a:r>
              <a:rPr lang="en-US" sz="2800" dirty="0">
                <a:solidFill>
                  <a:schemeClr val="accent2">
                    <a:lumMod val="50000"/>
                  </a:schemeClr>
                </a:solidFill>
              </a:rPr>
              <a:t>, Weinberg ‘20</a:t>
            </a:r>
            <a:r>
              <a:rPr lang="en-US" sz="2800" dirty="0"/>
              <a:t>], [</a:t>
            </a:r>
            <a:r>
              <a:rPr lang="en-US" sz="2800" dirty="0" err="1">
                <a:solidFill>
                  <a:schemeClr val="accent2">
                    <a:lumMod val="50000"/>
                  </a:schemeClr>
                </a:solidFill>
              </a:rPr>
              <a:t>Essaidi</a:t>
            </a:r>
            <a:r>
              <a:rPr lang="en-US" sz="2800" dirty="0">
                <a:solidFill>
                  <a:schemeClr val="accent2">
                    <a:lumMod val="50000"/>
                  </a:schemeClr>
                </a:solidFill>
              </a:rPr>
              <a:t>, </a:t>
            </a:r>
            <a:r>
              <a:rPr lang="en-US" sz="2800" b="1" dirty="0">
                <a:solidFill>
                  <a:schemeClr val="accent2">
                    <a:lumMod val="50000"/>
                  </a:schemeClr>
                </a:solidFill>
              </a:rPr>
              <a:t>Ferreira</a:t>
            </a:r>
            <a:r>
              <a:rPr lang="en-US" sz="2800" dirty="0">
                <a:solidFill>
                  <a:schemeClr val="accent2">
                    <a:lumMod val="50000"/>
                  </a:schemeClr>
                </a:solidFill>
              </a:rPr>
              <a:t>, Weinberg ‘21</a:t>
            </a:r>
            <a:r>
              <a:rPr lang="en-US" sz="2800" dirty="0"/>
              <a:t>], [</a:t>
            </a:r>
            <a:r>
              <a:rPr lang="en-US" sz="2800" dirty="0">
                <a:solidFill>
                  <a:schemeClr val="accent2">
                    <a:lumMod val="50000"/>
                  </a:schemeClr>
                </a:solidFill>
              </a:rPr>
              <a:t>Chitra, </a:t>
            </a:r>
            <a:r>
              <a:rPr lang="en-US" sz="2800" b="1" dirty="0">
                <a:solidFill>
                  <a:schemeClr val="accent2">
                    <a:lumMod val="50000"/>
                  </a:schemeClr>
                </a:solidFill>
              </a:rPr>
              <a:t>Ferreira</a:t>
            </a:r>
            <a:r>
              <a:rPr lang="en-US" sz="2800" dirty="0">
                <a:solidFill>
                  <a:schemeClr val="accent2">
                    <a:lumMod val="50000"/>
                  </a:schemeClr>
                </a:solidFill>
              </a:rPr>
              <a:t>, Kulkarni ‘23</a:t>
            </a:r>
            <a:r>
              <a:rPr lang="en-US" sz="2800" dirty="0"/>
              <a:t>]</a:t>
            </a:r>
          </a:p>
        </p:txBody>
      </p:sp>
    </p:spTree>
    <p:custDataLst>
      <p:tags r:id="rId1"/>
    </p:custDataLst>
    <p:extLst>
      <p:ext uri="{BB962C8B-B14F-4D97-AF65-F5344CB8AC3E}">
        <p14:creationId xmlns:p14="http://schemas.microsoft.com/office/powerpoint/2010/main" val="307538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4255FF-6060-938C-8986-BF819515A8DE}"/>
              </a:ext>
            </a:extLst>
          </p:cNvPr>
          <p:cNvSpPr>
            <a:spLocks noGrp="1"/>
          </p:cNvSpPr>
          <p:nvPr>
            <p:ph idx="1"/>
          </p:nvPr>
        </p:nvSpPr>
        <p:spPr>
          <a:xfrm>
            <a:off x="838200" y="1429431"/>
            <a:ext cx="10515600" cy="4486275"/>
          </a:xfrm>
        </p:spPr>
        <p:txBody>
          <a:bodyPr/>
          <a:lstStyle/>
          <a:p>
            <a:pPr marL="0" indent="0">
              <a:buNone/>
            </a:pPr>
            <a:endParaRPr lang="en-US" dirty="0"/>
          </a:p>
          <a:p>
            <a:pPr marL="0" indent="0">
              <a:buNone/>
            </a:pPr>
            <a:r>
              <a:rPr lang="en-US" dirty="0"/>
              <a:t>We propose a </a:t>
            </a:r>
            <a:r>
              <a:rPr lang="en-US" b="1" dirty="0"/>
              <a:t>verifiable sequencing rule </a:t>
            </a:r>
            <a:r>
              <a:rPr lang="en-US" dirty="0"/>
              <a:t>that ensures that for any transaction </a:t>
            </a:r>
            <a:r>
              <a:rPr lang="en-US" i="1" dirty="0"/>
              <a:t>A</a:t>
            </a:r>
            <a:r>
              <a:rPr lang="en-US" dirty="0"/>
              <a:t> included in the block,</a:t>
            </a:r>
          </a:p>
          <a:p>
            <a:pPr marL="514350" indent="-514350">
              <a:buFont typeface="+mj-lt"/>
              <a:buAutoNum type="arabicPeriod"/>
            </a:pPr>
            <a:r>
              <a:rPr lang="en-US" dirty="0"/>
              <a:t>Cheating by sequencer is observed, or</a:t>
            </a:r>
          </a:p>
          <a:p>
            <a:pPr marL="514350" indent="-514350">
              <a:buFont typeface="+mj-lt"/>
              <a:buAutoNum type="arabicPeriod"/>
            </a:pPr>
            <a:r>
              <a:rPr lang="en-US" dirty="0"/>
              <a:t>The execution price of </a:t>
            </a:r>
            <a:r>
              <a:rPr lang="en-US" i="1" dirty="0"/>
              <a:t>A</a:t>
            </a:r>
            <a:r>
              <a:rPr lang="en-US" dirty="0"/>
              <a:t> is as good as if </a:t>
            </a:r>
            <a:r>
              <a:rPr lang="en-US" i="1" dirty="0"/>
              <a:t>A</a:t>
            </a:r>
            <a:r>
              <a:rPr lang="en-US" dirty="0"/>
              <a:t> was the only order to execute, or</a:t>
            </a:r>
          </a:p>
          <a:p>
            <a:pPr marL="514350" indent="-514350">
              <a:buFont typeface="+mj-lt"/>
              <a:buAutoNum type="arabicPeriod"/>
            </a:pPr>
            <a:r>
              <a:rPr lang="en-US" dirty="0"/>
              <a:t>The execution price of </a:t>
            </a:r>
            <a:r>
              <a:rPr lang="en-US" i="1" dirty="0"/>
              <a:t>A</a:t>
            </a:r>
            <a:r>
              <a:rPr lang="en-US" dirty="0"/>
              <a:t> is worse than this “standalone price” and no party gains by including </a:t>
            </a:r>
            <a:r>
              <a:rPr lang="en-US" i="1" dirty="0"/>
              <a:t>A.</a:t>
            </a:r>
            <a:endParaRPr lang="en-US" dirty="0"/>
          </a:p>
        </p:txBody>
      </p:sp>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23</a:t>
            </a:fld>
            <a:endParaRPr lang="en-US" dirty="0"/>
          </a:p>
        </p:txBody>
      </p:sp>
      <p:sp>
        <p:nvSpPr>
          <p:cNvPr id="5" name="Title 1">
            <a:extLst>
              <a:ext uri="{FF2B5EF4-FFF2-40B4-BE49-F238E27FC236}">
                <a16:creationId xmlns:a16="http://schemas.microsoft.com/office/drawing/2014/main" id="{79BDC035-3E97-A975-823C-4B6045F8C7DB}"/>
              </a:ext>
            </a:extLst>
          </p:cNvPr>
          <p:cNvSpPr>
            <a:spLocks noGrp="1"/>
          </p:cNvSpPr>
          <p:nvPr>
            <p:ph type="title"/>
          </p:nvPr>
        </p:nvSpPr>
        <p:spPr>
          <a:xfrm>
            <a:off x="838200" y="365125"/>
            <a:ext cx="10515600" cy="1325563"/>
          </a:xfrm>
        </p:spPr>
        <p:txBody>
          <a:bodyPr/>
          <a:lstStyle/>
          <a:p>
            <a:pPr algn="ctr"/>
            <a:r>
              <a:rPr lang="en-US" dirty="0"/>
              <a:t>Can we construct a </a:t>
            </a:r>
            <a:r>
              <a:rPr lang="en-US" dirty="0" err="1"/>
              <a:t>DeX</a:t>
            </a:r>
            <a:r>
              <a:rPr lang="en-US" dirty="0"/>
              <a:t> that is credible?</a:t>
            </a:r>
          </a:p>
        </p:txBody>
      </p:sp>
    </p:spTree>
    <p:extLst>
      <p:ext uri="{BB962C8B-B14F-4D97-AF65-F5344CB8AC3E}">
        <p14:creationId xmlns:p14="http://schemas.microsoft.com/office/powerpoint/2010/main" val="288864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453F6-72C5-984B-B058-5565C8E2ADA7}"/>
              </a:ext>
            </a:extLst>
          </p:cNvPr>
          <p:cNvSpPr>
            <a:spLocks noGrp="1"/>
          </p:cNvSpPr>
          <p:nvPr>
            <p:ph type="title"/>
          </p:nvPr>
        </p:nvSpPr>
        <p:spPr/>
        <p:txBody>
          <a:bodyPr/>
          <a:lstStyle/>
          <a:p>
            <a:r>
              <a:rPr lang="en-US" dirty="0"/>
              <a:t>What is our Verifiable Sequencing Rule?</a:t>
            </a:r>
          </a:p>
        </p:txBody>
      </p:sp>
      <p:sp>
        <p:nvSpPr>
          <p:cNvPr id="4" name="Slide Number Placeholder 3">
            <a:extLst>
              <a:ext uri="{FF2B5EF4-FFF2-40B4-BE49-F238E27FC236}">
                <a16:creationId xmlns:a16="http://schemas.microsoft.com/office/drawing/2014/main" id="{258463D5-0507-4547-A322-8785E498E71F}"/>
              </a:ext>
            </a:extLst>
          </p:cNvPr>
          <p:cNvSpPr>
            <a:spLocks noGrp="1"/>
          </p:cNvSpPr>
          <p:nvPr>
            <p:ph type="sldNum" sz="quarter" idx="12"/>
          </p:nvPr>
        </p:nvSpPr>
        <p:spPr/>
        <p:txBody>
          <a:bodyPr/>
          <a:lstStyle/>
          <a:p>
            <a:fld id="{C0E737A0-9836-0546-90C2-916B04F48200}" type="slidenum">
              <a:rPr lang="en-US" smtClean="0"/>
              <a:t>24</a:t>
            </a:fld>
            <a:endParaRPr lang="en-US"/>
          </a:p>
        </p:txBody>
      </p:sp>
    </p:spTree>
    <p:extLst>
      <p:ext uri="{BB962C8B-B14F-4D97-AF65-F5344CB8AC3E}">
        <p14:creationId xmlns:p14="http://schemas.microsoft.com/office/powerpoint/2010/main" val="735253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p:txBody>
          <a:bodyPr/>
          <a:lstStyle/>
          <a:p>
            <a:r>
              <a:rPr lang="en-US" dirty="0"/>
              <a:t>Formal Model</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24255FF-6060-938C-8986-BF819515A8DE}"/>
                  </a:ext>
                </a:extLst>
              </p:cNvPr>
              <p:cNvSpPr>
                <a:spLocks noGrp="1"/>
              </p:cNvSpPr>
              <p:nvPr>
                <p:ph idx="1"/>
              </p:nvPr>
            </p:nvSpPr>
            <p:spPr>
              <a:xfrm>
                <a:off x="838199" y="1825625"/>
                <a:ext cx="11037425" cy="4351338"/>
              </a:xfrm>
            </p:spPr>
            <p:txBody>
              <a:bodyPr>
                <a:normAutofit/>
              </a:bodyPr>
              <a:lstStyle/>
              <a:p>
                <a:pPr marL="514350" indent="-514350">
                  <a:buFont typeface="+mj-lt"/>
                  <a:buAutoNum type="arabicPeriod"/>
                </a:pPr>
                <a:r>
                  <a:rPr lang="en-US" dirty="0"/>
                  <a:t>Each transaction is </a:t>
                </a:r>
                <a14:m>
                  <m:oMath xmlns:m="http://schemas.openxmlformats.org/officeDocument/2006/math">
                    <m:r>
                      <a:rPr lang="en-US" i="1" dirty="0">
                        <a:latin typeface="Cambria Math" panose="02040503050406030204" pitchFamily="18" charset="0"/>
                      </a:rPr>
                      <m:t>𝐵𝑢𝑦</m:t>
                    </m:r>
                    <m:r>
                      <a:rPr lang="en-US" i="1" dirty="0">
                        <a:latin typeface="Cambria Math" panose="02040503050406030204" pitchFamily="18" charset="0"/>
                      </a:rPr>
                      <m:t>(</m:t>
                    </m:r>
                    <m:r>
                      <a:rPr lang="en-US" i="1" dirty="0">
                        <a:latin typeface="Cambria Math" panose="02040503050406030204" pitchFamily="18" charset="0"/>
                      </a:rPr>
                      <m:t>𝑞</m:t>
                    </m:r>
                    <m:r>
                      <a:rPr lang="en-US" i="1" dirty="0">
                        <a:latin typeface="Cambria Math" panose="02040503050406030204" pitchFamily="18" charset="0"/>
                      </a:rPr>
                      <m:t>, </m:t>
                    </m:r>
                    <m:r>
                      <a:rPr lang="en-US" i="1" dirty="0">
                        <a:latin typeface="Cambria Math" panose="02040503050406030204" pitchFamily="18" charset="0"/>
                      </a:rPr>
                      <m:t>𝑟</m:t>
                    </m:r>
                    <m:r>
                      <a:rPr lang="en-US" i="1" dirty="0">
                        <a:latin typeface="Cambria Math" panose="02040503050406030204" pitchFamily="18" charset="0"/>
                      </a:rPr>
                      <m:t>)</m:t>
                    </m:r>
                  </m:oMath>
                </a14:m>
                <a:r>
                  <a:rPr lang="en-US" dirty="0"/>
                  <a:t> or </a:t>
                </a:r>
                <a14:m>
                  <m:oMath xmlns:m="http://schemas.openxmlformats.org/officeDocument/2006/math">
                    <m:r>
                      <a:rPr lang="en-US" i="1" dirty="0">
                        <a:latin typeface="Cambria Math" panose="02040503050406030204" pitchFamily="18" charset="0"/>
                      </a:rPr>
                      <m:t>𝑆𝑒𝑙𝑙</m:t>
                    </m:r>
                    <m:d>
                      <m:dPr>
                        <m:ctrlPr>
                          <a:rPr lang="en-US" i="1" dirty="0">
                            <a:latin typeface="Cambria Math" panose="02040503050406030204" pitchFamily="18" charset="0"/>
                          </a:rPr>
                        </m:ctrlPr>
                      </m:dPr>
                      <m:e>
                        <m:r>
                          <a:rPr lang="en-US" i="1" dirty="0">
                            <a:latin typeface="Cambria Math" panose="02040503050406030204" pitchFamily="18" charset="0"/>
                          </a:rPr>
                          <m:t>𝑞</m:t>
                        </m:r>
                        <m:r>
                          <a:rPr lang="en-US" i="1" dirty="0">
                            <a:latin typeface="Cambria Math" panose="02040503050406030204" pitchFamily="18" charset="0"/>
                          </a:rPr>
                          <m:t>, </m:t>
                        </m:r>
                        <m:r>
                          <a:rPr lang="en-US" i="1" dirty="0">
                            <a:latin typeface="Cambria Math" panose="02040503050406030204" pitchFamily="18" charset="0"/>
                          </a:rPr>
                          <m:t>𝑟</m:t>
                        </m:r>
                      </m:e>
                    </m:d>
                    <m:r>
                      <a:rPr lang="en-US" dirty="0">
                        <a:latin typeface="Cambria Math" panose="02040503050406030204" pitchFamily="18" charset="0"/>
                      </a:rPr>
                      <m:t>:</m:t>
                    </m:r>
                  </m:oMath>
                </a14:m>
                <a:endParaRPr lang="en-US" dirty="0"/>
              </a:p>
              <a:p>
                <a:pPr lvl="1"/>
                <a14:m>
                  <m:oMath xmlns:m="http://schemas.openxmlformats.org/officeDocument/2006/math">
                    <m:r>
                      <a:rPr lang="en-US" i="1" dirty="0">
                        <a:latin typeface="Cambria Math" panose="02040503050406030204" pitchFamily="18" charset="0"/>
                      </a:rPr>
                      <m:t>𝐵𝑢𝑦</m:t>
                    </m:r>
                    <m:r>
                      <a:rPr lang="en-US" i="1" dirty="0">
                        <a:latin typeface="Cambria Math" panose="02040503050406030204" pitchFamily="18" charset="0"/>
                      </a:rPr>
                      <m:t>(</m:t>
                    </m:r>
                    <m:r>
                      <a:rPr lang="en-US" i="1" dirty="0">
                        <a:latin typeface="Cambria Math" panose="02040503050406030204" pitchFamily="18" charset="0"/>
                      </a:rPr>
                      <m:t>𝑞</m:t>
                    </m:r>
                    <m:r>
                      <a:rPr lang="en-US" i="1" dirty="0">
                        <a:latin typeface="Cambria Math" panose="02040503050406030204" pitchFamily="18" charset="0"/>
                      </a:rPr>
                      <m:t>, </m:t>
                    </m:r>
                    <m:r>
                      <a:rPr lang="en-US" i="1" dirty="0">
                        <a:latin typeface="Cambria Math" panose="02040503050406030204" pitchFamily="18" charset="0"/>
                      </a:rPr>
                      <m:t>𝑟</m:t>
                    </m:r>
                    <m:r>
                      <a:rPr lang="en-US" i="1" dirty="0">
                        <a:latin typeface="Cambria Math" panose="02040503050406030204" pitchFamily="18" charset="0"/>
                      </a:rPr>
                      <m:t>)</m:t>
                    </m:r>
                  </m:oMath>
                </a14:m>
                <a:r>
                  <a:rPr lang="en-US" dirty="0"/>
                  <a:t>: buy </a:t>
                </a:r>
                <a14:m>
                  <m:oMath xmlns:m="http://schemas.openxmlformats.org/officeDocument/2006/math">
                    <m:r>
                      <a:rPr lang="en-US" i="1" dirty="0">
                        <a:latin typeface="Cambria Math" panose="02040503050406030204" pitchFamily="18" charset="0"/>
                      </a:rPr>
                      <m:t>𝑞</m:t>
                    </m:r>
                  </m:oMath>
                </a14:m>
                <a:r>
                  <a:rPr lang="en-US" dirty="0"/>
                  <a:t> units of token 1, but successfully execute only if the user pays at most reserve </a:t>
                </a:r>
                <a14:m>
                  <m:oMath xmlns:m="http://schemas.openxmlformats.org/officeDocument/2006/math">
                    <m:r>
                      <a:rPr lang="en-US" i="1">
                        <a:latin typeface="Cambria Math" panose="02040503050406030204" pitchFamily="18" charset="0"/>
                      </a:rPr>
                      <m:t>𝑟</m:t>
                    </m:r>
                  </m:oMath>
                </a14:m>
                <a:r>
                  <a:rPr lang="en-US" dirty="0"/>
                  <a:t> in token 2</a:t>
                </a:r>
              </a:p>
              <a:p>
                <a:pPr lvl="1"/>
                <a14:m>
                  <m:oMath xmlns:m="http://schemas.openxmlformats.org/officeDocument/2006/math">
                    <m:r>
                      <a:rPr lang="en-US" i="1" dirty="0">
                        <a:latin typeface="Cambria Math" panose="02040503050406030204" pitchFamily="18" charset="0"/>
                      </a:rPr>
                      <m:t>𝑆𝑒𝑙𝑙</m:t>
                    </m:r>
                    <m:d>
                      <m:dPr>
                        <m:ctrlPr>
                          <a:rPr lang="en-US" i="1" dirty="0">
                            <a:latin typeface="Cambria Math" panose="02040503050406030204" pitchFamily="18" charset="0"/>
                          </a:rPr>
                        </m:ctrlPr>
                      </m:dPr>
                      <m:e>
                        <m:r>
                          <a:rPr lang="en-US" i="1" dirty="0">
                            <a:latin typeface="Cambria Math" panose="02040503050406030204" pitchFamily="18" charset="0"/>
                          </a:rPr>
                          <m:t>𝑞</m:t>
                        </m:r>
                        <m:r>
                          <a:rPr lang="en-US" i="1" dirty="0">
                            <a:latin typeface="Cambria Math" panose="02040503050406030204" pitchFamily="18" charset="0"/>
                          </a:rPr>
                          <m:t>, </m:t>
                        </m:r>
                        <m:r>
                          <a:rPr lang="en-US" i="1" dirty="0">
                            <a:latin typeface="Cambria Math" panose="02040503050406030204" pitchFamily="18" charset="0"/>
                          </a:rPr>
                          <m:t>𝑟</m:t>
                        </m:r>
                      </m:e>
                    </m:d>
                  </m:oMath>
                </a14:m>
                <a:r>
                  <a:rPr lang="en-US" dirty="0"/>
                  <a:t>: sells </a:t>
                </a:r>
                <a14:m>
                  <m:oMath xmlns:m="http://schemas.openxmlformats.org/officeDocument/2006/math">
                    <m:r>
                      <a:rPr lang="en-US" i="1" dirty="0">
                        <a:latin typeface="Cambria Math" panose="02040503050406030204" pitchFamily="18" charset="0"/>
                      </a:rPr>
                      <m:t>𝑞</m:t>
                    </m:r>
                  </m:oMath>
                </a14:m>
                <a:r>
                  <a:rPr lang="en-US" dirty="0"/>
                  <a:t> units of token 1, but successfully execute only if the user receives at least reserve </a:t>
                </a:r>
                <a14:m>
                  <m:oMath xmlns:m="http://schemas.openxmlformats.org/officeDocument/2006/math">
                    <m:r>
                      <a:rPr lang="en-US" i="1">
                        <a:latin typeface="Cambria Math" panose="02040503050406030204" pitchFamily="18" charset="0"/>
                      </a:rPr>
                      <m:t>𝑟</m:t>
                    </m:r>
                  </m:oMath>
                </a14:m>
                <a:r>
                  <a:rPr lang="en-US" dirty="0"/>
                  <a:t> in token 2</a:t>
                </a:r>
              </a:p>
              <a:p>
                <a:pPr marL="514350" indent="-514350">
                  <a:buFont typeface="+mj-lt"/>
                  <a:buAutoNum type="arabicPeriod"/>
                </a:pPr>
                <a:r>
                  <a:rPr lang="en-US" dirty="0"/>
                  <a:t>A sequencer can </a:t>
                </a:r>
                <a:r>
                  <a:rPr lang="en-US" dirty="0">
                    <a:solidFill>
                      <a:srgbClr val="C00000"/>
                    </a:solidFill>
                  </a:rPr>
                  <a:t>add</a:t>
                </a:r>
                <a:r>
                  <a:rPr lang="en-US" dirty="0"/>
                  <a:t> or </a:t>
                </a:r>
                <a:r>
                  <a:rPr lang="en-US" dirty="0">
                    <a:solidFill>
                      <a:srgbClr val="0070C0"/>
                    </a:solidFill>
                  </a:rPr>
                  <a:t>censor</a:t>
                </a:r>
                <a:r>
                  <a:rPr lang="en-US" dirty="0"/>
                  <a:t> transactions in </a:t>
                </a:r>
                <a:r>
                  <a:rPr lang="en-US" i="1" dirty="0"/>
                  <a:t>any</a:t>
                </a:r>
                <a:r>
                  <a:rPr lang="en-US" dirty="0"/>
                  <a:t> way, and picks an </a:t>
                </a:r>
                <a:r>
                  <a:rPr lang="en-US" i="1" dirty="0"/>
                  <a:t>execution ordering</a:t>
                </a:r>
                <a:r>
                  <a:rPr lang="en-US" dirty="0"/>
                  <a:t>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e>
                    </m:d>
                  </m:oMath>
                </a14:m>
                <a:r>
                  <a:rPr lang="en-US" dirty="0"/>
                  <a:t> on included transactions</a:t>
                </a:r>
              </a:p>
              <a:p>
                <a:pPr marL="0" indent="0">
                  <a:buNone/>
                </a:pPr>
                <a:endParaRPr lang="en-US" dirty="0"/>
              </a:p>
              <a:p>
                <a:pPr marL="0" indent="0">
                  <a:buNone/>
                </a:pPr>
                <a:r>
                  <a:rPr lang="en-US" dirty="0"/>
                  <a:t>For this talk, assume a </a:t>
                </a:r>
                <a:r>
                  <a:rPr lang="en-US" i="1" dirty="0"/>
                  <a:t>constant product market maker </a:t>
                </a:r>
                <a:r>
                  <a:rPr lang="en-US" dirty="0"/>
                  <a:t>(more general in the paper).</a:t>
                </a:r>
              </a:p>
            </p:txBody>
          </p:sp>
        </mc:Choice>
        <mc:Fallback>
          <p:sp>
            <p:nvSpPr>
              <p:cNvPr id="3" name="Content Placeholder 2">
                <a:extLst>
                  <a:ext uri="{FF2B5EF4-FFF2-40B4-BE49-F238E27FC236}">
                    <a16:creationId xmlns:a16="http://schemas.microsoft.com/office/drawing/2014/main" id="{224255FF-6060-938C-8986-BF819515A8DE}"/>
                  </a:ext>
                </a:extLst>
              </p:cNvPr>
              <p:cNvSpPr>
                <a:spLocks noGrp="1" noRot="1" noChangeAspect="1" noMove="1" noResize="1" noEditPoints="1" noAdjustHandles="1" noChangeArrowheads="1" noChangeShapeType="1" noTextEdit="1"/>
              </p:cNvSpPr>
              <p:nvPr>
                <p:ph idx="1"/>
              </p:nvPr>
            </p:nvSpPr>
            <p:spPr>
              <a:xfrm>
                <a:off x="838199" y="1825625"/>
                <a:ext cx="11037425" cy="4351338"/>
              </a:xfrm>
              <a:blipFill>
                <a:blip r:embed="rId3"/>
                <a:stretch>
                  <a:fillRect l="-1033" t="-2616" r="-1607" b="-87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25</a:t>
            </a:fld>
            <a:endParaRPr lang="en-US"/>
          </a:p>
        </p:txBody>
      </p:sp>
    </p:spTree>
    <p:custDataLst>
      <p:tags r:id="rId1"/>
    </p:custDataLst>
    <p:extLst>
      <p:ext uri="{BB962C8B-B14F-4D97-AF65-F5344CB8AC3E}">
        <p14:creationId xmlns:p14="http://schemas.microsoft.com/office/powerpoint/2010/main" val="32920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p:txBody>
          <a:bodyPr/>
          <a:lstStyle/>
          <a:p>
            <a:r>
              <a:rPr lang="en-US" dirty="0"/>
              <a:t>Verifiable Sequencing Rules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24255FF-6060-938C-8986-BF819515A8DE}"/>
                  </a:ext>
                </a:extLst>
              </p:cNvPr>
              <p:cNvSpPr>
                <a:spLocks noGrp="1"/>
              </p:cNvSpPr>
              <p:nvPr>
                <p:ph idx="1"/>
              </p:nvPr>
            </p:nvSpPr>
            <p:spPr>
              <a:xfrm>
                <a:off x="838199" y="1825625"/>
                <a:ext cx="10918371" cy="4351338"/>
              </a:xfrm>
            </p:spPr>
            <p:txBody>
              <a:bodyPr>
                <a:normAutofit/>
              </a:bodyPr>
              <a:lstStyle/>
              <a:p>
                <a:pPr marL="514350" indent="-514350">
                  <a:lnSpc>
                    <a:spcPct val="100000"/>
                  </a:lnSpc>
                  <a:buFont typeface="+mj-lt"/>
                  <a:buAutoNum type="arabicPeriod"/>
                </a:pPr>
                <a:r>
                  <a:rPr lang="en-US" dirty="0"/>
                  <a:t>For state </a:t>
                </a:r>
                <a14:m>
                  <m:oMath xmlns:m="http://schemas.openxmlformats.org/officeDocument/2006/math">
                    <m:r>
                      <a:rPr lang="en-US" b="0" i="1" smtClean="0">
                        <a:latin typeface="Cambria Math" panose="02040503050406030204" pitchFamily="18" charset="0"/>
                      </a:rPr>
                      <m:t>𝑋</m:t>
                    </m:r>
                  </m:oMath>
                </a14:m>
                <a:r>
                  <a:rPr lang="en-US" dirty="0"/>
                  <a:t> and set of included transactions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𝑛</m:t>
                        </m:r>
                      </m:sub>
                    </m:sSub>
                  </m:oMath>
                </a14:m>
                <a:r>
                  <a:rPr lang="en-US" dirty="0"/>
                  <a:t>, a </a:t>
                </a:r>
                <a:r>
                  <a:rPr lang="en-US" b="1" dirty="0">
                    <a:solidFill>
                      <a:schemeClr val="accent6">
                        <a:lumMod val="50000"/>
                      </a:schemeClr>
                    </a:solidFill>
                  </a:rPr>
                  <a:t>sequencing rule </a:t>
                </a:r>
                <a14:m>
                  <m:oMath xmlns:m="http://schemas.openxmlformats.org/officeDocument/2006/math">
                    <m:r>
                      <a:rPr lang="en-US" i="1">
                        <a:latin typeface="Cambria Math" panose="02040503050406030204" pitchFamily="18" charset="0"/>
                      </a:rPr>
                      <m:t>𝑆</m:t>
                    </m:r>
                  </m:oMath>
                </a14:m>
                <a:r>
                  <a:rPr lang="en-US" dirty="0"/>
                  <a:t> defines a non-empty collection </a:t>
                </a:r>
                <a14:m>
                  <m:oMath xmlns:m="http://schemas.openxmlformats.org/officeDocument/2006/math">
                    <m:r>
                      <a:rPr lang="en-US" i="1">
                        <a:latin typeface="Cambria Math" panose="02040503050406030204" pitchFamily="18" charset="0"/>
                      </a:rPr>
                      <m:t>𝑆</m:t>
                    </m:r>
                    <m:r>
                      <a:rPr lang="en-US">
                        <a:latin typeface="Cambria Math" panose="02040503050406030204" pitchFamily="18" charset="0"/>
                      </a:rPr>
                      <m:t>(</m:t>
                    </m:r>
                    <m:r>
                      <a:rPr lang="en-US" b="0" i="1" smtClean="0">
                        <a:latin typeface="Cambria Math" panose="02040503050406030204" pitchFamily="18" charset="0"/>
                      </a:rPr>
                      <m:t>𝑋</m:t>
                    </m:r>
                    <m:r>
                      <a:rPr lang="en-US">
                        <a:latin typeface="Cambria Math" panose="02040503050406030204" pitchFamily="18" charset="0"/>
                      </a:rPr>
                      <m:t>, </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e>
                    </m:d>
                    <m:r>
                      <a:rPr lang="en-US" i="1">
                        <a:latin typeface="Cambria Math" panose="02040503050406030204" pitchFamily="18" charset="0"/>
                      </a:rPr>
                      <m:t>)</m:t>
                    </m:r>
                  </m:oMath>
                </a14:m>
                <a:r>
                  <a:rPr lang="en-US" dirty="0"/>
                  <a:t> of orderings</a:t>
                </a:r>
              </a:p>
              <a:p>
                <a:pPr marL="0" indent="0">
                  <a:lnSpc>
                    <a:spcPct val="100000"/>
                  </a:lnSpc>
                  <a:buNone/>
                </a:pPr>
                <a:endParaRPr lang="en-US" dirty="0"/>
              </a:p>
              <a:p>
                <a:pPr marL="514350" indent="-514350">
                  <a:lnSpc>
                    <a:spcPct val="110000"/>
                  </a:lnSpc>
                  <a:buFont typeface="+mj-lt"/>
                  <a:buAutoNum type="arabicPeriod"/>
                </a:pPr>
                <a:r>
                  <a:rPr lang="en-US" b="1" dirty="0">
                    <a:solidFill>
                      <a:schemeClr val="accent6">
                        <a:lumMod val="50000"/>
                      </a:schemeClr>
                    </a:solidFill>
                  </a:rPr>
                  <a:t>Efficient</a:t>
                </a:r>
                <a:r>
                  <a:rPr lang="en-US" dirty="0"/>
                  <a:t>: there is a poly-time algorithm to output a valid execution ordering, some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e>
                    </m:d>
                    <m:r>
                      <a:rPr lang="en-US" b="0" i="1" smtClean="0">
                        <a:latin typeface="Cambria Math" panose="02040503050406030204" pitchFamily="18" charset="0"/>
                      </a:rPr>
                      <m:t>∈</m:t>
                    </m:r>
                    <m:r>
                      <a:rPr lang="en-US" i="1">
                        <a:latin typeface="Cambria Math" panose="02040503050406030204" pitchFamily="18" charset="0"/>
                      </a:rPr>
                      <m:t>𝑆</m:t>
                    </m:r>
                    <m:d>
                      <m:dPr>
                        <m:ctrlPr>
                          <a:rPr lang="en-US" i="1">
                            <a:latin typeface="Cambria Math" panose="02040503050406030204" pitchFamily="18" charset="0"/>
                          </a:rPr>
                        </m:ctrlPr>
                      </m:dPr>
                      <m:e>
                        <m:r>
                          <a:rPr lang="en-US" b="0" i="1" smtClean="0">
                            <a:latin typeface="Cambria Math" panose="02040503050406030204" pitchFamily="18" charset="0"/>
                          </a:rPr>
                          <m:t>𝑋</m:t>
                        </m:r>
                        <m:r>
                          <a:rPr lang="en-US" i="1">
                            <a:latin typeface="Cambria Math" panose="02040503050406030204" pitchFamily="18" charset="0"/>
                          </a:rPr>
                          <m:t>, </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e>
                        </m:d>
                      </m:e>
                    </m:d>
                  </m:oMath>
                </a14:m>
                <a:br>
                  <a:rPr lang="en-US" dirty="0"/>
                </a:br>
                <a14:m>
                  <m:oMath xmlns:m="http://schemas.openxmlformats.org/officeDocument/2006/math">
                    <m:r>
                      <a:rPr lang="en-US" b="0" i="1" smtClean="0">
                        <a:latin typeface="Cambria Math" panose="02040503050406030204" pitchFamily="18" charset="0"/>
                      </a:rPr>
                      <m:t> </m:t>
                    </m:r>
                  </m:oMath>
                </a14:m>
                <a:br>
                  <a:rPr lang="en-US" dirty="0"/>
                </a:br>
                <a:endParaRPr lang="en-US" dirty="0"/>
              </a:p>
              <a:p>
                <a:pPr marL="514350" indent="-514350">
                  <a:buFont typeface="+mj-lt"/>
                  <a:buAutoNum type="arabicPeriod"/>
                </a:pPr>
                <a:r>
                  <a:rPr lang="en-US" b="1" dirty="0">
                    <a:solidFill>
                      <a:schemeClr val="accent6">
                        <a:lumMod val="50000"/>
                      </a:schemeClr>
                    </a:solidFill>
                  </a:rPr>
                  <a:t>Verifiable</a:t>
                </a:r>
                <a:r>
                  <a:rPr lang="en-US" dirty="0"/>
                  <a:t>: there is a poly-time algorithm that takes </a:t>
                </a:r>
                <a14:m>
                  <m:oMath xmlns:m="http://schemas.openxmlformats.org/officeDocument/2006/math">
                    <m:r>
                      <a:rPr lang="en-US" dirty="0">
                        <a:latin typeface="Cambria Math" panose="02040503050406030204" pitchFamily="18" charset="0"/>
                      </a:rPr>
                      <m:t>(</m:t>
                    </m:r>
                    <m:r>
                      <a:rPr lang="en-US" b="0" i="1" dirty="0" smtClean="0">
                        <a:latin typeface="Cambria Math" panose="02040503050406030204" pitchFamily="18" charset="0"/>
                      </a:rPr>
                      <m:t>𝑋</m:t>
                    </m:r>
                    <m:r>
                      <a:rPr lang="en-US" b="0" i="0" dirty="0" smtClean="0">
                        <a:latin typeface="Cambria Math" panose="02040503050406030204" pitchFamily="18" charset="0"/>
                      </a:rPr>
                      <m:t>, </m:t>
                    </m:r>
                    <m:r>
                      <a:rPr lang="en-US" b="0" i="1" smtClean="0">
                        <a:latin typeface="Cambria Math" panose="02040503050406030204" pitchFamily="18" charset="0"/>
                      </a:rPr>
                      <m:t>𝑇</m:t>
                    </m:r>
                    <m:r>
                      <a:rPr lang="en-US" b="0" i="1" smtClean="0">
                        <a:latin typeface="Cambria Math" panose="02040503050406030204" pitchFamily="18" charset="0"/>
                      </a:rPr>
                      <m:t>)</m:t>
                    </m:r>
                  </m:oMath>
                </a14:m>
                <a:r>
                  <a:rPr lang="en-US" dirty="0"/>
                  <a:t> and outputs </a:t>
                </a:r>
                <a:r>
                  <a:rPr lang="en-US" i="1" dirty="0"/>
                  <a:t>True</a:t>
                </a:r>
                <a:r>
                  <a:rPr lang="en-US" dirty="0"/>
                  <a:t> if and only if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e>
                    </m:d>
                    <m:r>
                      <a:rPr lang="en-US" i="1">
                        <a:latin typeface="Cambria Math" panose="02040503050406030204" pitchFamily="18" charset="0"/>
                      </a:rPr>
                      <m:t>∈</m:t>
                    </m:r>
                    <m:r>
                      <a:rPr lang="en-US" i="1">
                        <a:latin typeface="Cambria Math" panose="02040503050406030204" pitchFamily="18" charset="0"/>
                      </a:rPr>
                      <m:t>𝑆</m:t>
                    </m:r>
                    <m:r>
                      <a:rPr lang="en-US" i="1">
                        <a:latin typeface="Cambria Math" panose="02040503050406030204" pitchFamily="18" charset="0"/>
                      </a:rPr>
                      <m:t>(</m:t>
                    </m:r>
                    <m:r>
                      <a:rPr lang="en-US" b="0" i="1" smtClean="0">
                        <a:latin typeface="Cambria Math" panose="02040503050406030204" pitchFamily="18" charset="0"/>
                      </a:rPr>
                      <m:t>𝑋</m:t>
                    </m:r>
                    <m:r>
                      <a:rPr lang="en-US" i="1">
                        <a:latin typeface="Cambria Math" panose="02040503050406030204" pitchFamily="18" charset="0"/>
                      </a:rPr>
                      <m:t>, </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𝑛</m:t>
                            </m:r>
                          </m:sub>
                        </m:sSub>
                      </m:e>
                    </m:d>
                    <m:r>
                      <a:rPr lang="en-US" i="1">
                        <a:latin typeface="Cambria Math" panose="02040503050406030204" pitchFamily="18" charset="0"/>
                      </a:rPr>
                      <m:t>)</m:t>
                    </m:r>
                  </m:oMath>
                </a14:m>
                <a:endParaRPr lang="en-US" dirty="0"/>
              </a:p>
            </p:txBody>
          </p:sp>
        </mc:Choice>
        <mc:Fallback>
          <p:sp>
            <p:nvSpPr>
              <p:cNvPr id="3" name="Content Placeholder 2">
                <a:extLst>
                  <a:ext uri="{FF2B5EF4-FFF2-40B4-BE49-F238E27FC236}">
                    <a16:creationId xmlns:a16="http://schemas.microsoft.com/office/drawing/2014/main" id="{224255FF-6060-938C-8986-BF819515A8DE}"/>
                  </a:ext>
                </a:extLst>
              </p:cNvPr>
              <p:cNvSpPr>
                <a:spLocks noGrp="1" noRot="1" noChangeAspect="1" noMove="1" noResize="1" noEditPoints="1" noAdjustHandles="1" noChangeArrowheads="1" noChangeShapeType="1" noTextEdit="1"/>
              </p:cNvSpPr>
              <p:nvPr>
                <p:ph idx="1"/>
              </p:nvPr>
            </p:nvSpPr>
            <p:spPr>
              <a:xfrm>
                <a:off x="838199" y="1825625"/>
                <a:ext cx="10918371" cy="4351338"/>
              </a:xfrm>
              <a:blipFill>
                <a:blip r:embed="rId3"/>
                <a:stretch>
                  <a:fillRect l="-1045" t="-1744" r="-139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26</a:t>
            </a:fld>
            <a:endParaRPr lang="en-US"/>
          </a:p>
        </p:txBody>
      </p:sp>
    </p:spTree>
    <p:custDataLst>
      <p:tags r:id="rId1"/>
    </p:custDataLst>
    <p:extLst>
      <p:ext uri="{BB962C8B-B14F-4D97-AF65-F5344CB8AC3E}">
        <p14:creationId xmlns:p14="http://schemas.microsoft.com/office/powerpoint/2010/main" val="350700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24255FF-6060-938C-8986-BF819515A8DE}"/>
                  </a:ext>
                </a:extLst>
              </p:cNvPr>
              <p:cNvSpPr>
                <a:spLocks noGrp="1"/>
              </p:cNvSpPr>
              <p:nvPr>
                <p:ph idx="1"/>
              </p:nvPr>
            </p:nvSpPr>
            <p:spPr>
              <a:xfrm>
                <a:off x="1265711" y="2657670"/>
                <a:ext cx="10515600" cy="2478001"/>
              </a:xfrm>
            </p:spPr>
            <p:txBody>
              <a:bodyPr/>
              <a:lstStyle/>
              <a:p>
                <a:pPr marL="0" indent="0">
                  <a:lnSpc>
                    <a:spcPct val="100000"/>
                  </a:lnSpc>
                  <a:buNone/>
                </a:pPr>
                <a:r>
                  <a:rPr lang="en-US" sz="3400" b="1" dirty="0"/>
                  <a:t>Definition. </a:t>
                </a:r>
                <a:r>
                  <a:rPr lang="en-US" sz="3400" dirty="0"/>
                  <a:t>A sequencing rule </a:t>
                </a:r>
                <a:r>
                  <a:rPr lang="en-US" sz="3400" i="1" dirty="0"/>
                  <a:t>S</a:t>
                </a:r>
                <a:r>
                  <a:rPr lang="en-US" sz="3400" dirty="0"/>
                  <a:t> is </a:t>
                </a:r>
                <a:r>
                  <a:rPr lang="en-US" sz="3400" b="1" dirty="0"/>
                  <a:t>MEV-proof</a:t>
                </a:r>
                <a:r>
                  <a:rPr lang="en-US" sz="3400" dirty="0"/>
                  <a:t> if there is no state </a:t>
                </a:r>
                <a14:m>
                  <m:oMath xmlns:m="http://schemas.openxmlformats.org/officeDocument/2006/math">
                    <m:r>
                      <a:rPr lang="en-US" sz="3400" b="0" i="1" smtClean="0">
                        <a:latin typeface="Cambria Math" panose="02040503050406030204" pitchFamily="18" charset="0"/>
                      </a:rPr>
                      <m:t>𝑋</m:t>
                    </m:r>
                    <m:r>
                      <a:rPr lang="en-US" sz="3400" b="0" i="1" smtClean="0">
                        <a:latin typeface="Cambria Math" panose="02040503050406030204" pitchFamily="18" charset="0"/>
                      </a:rPr>
                      <m:t>,</m:t>
                    </m:r>
                  </m:oMath>
                </a14:m>
                <a:r>
                  <a:rPr lang="en-US" sz="3400" dirty="0"/>
                  <a:t> no set of transactions </a:t>
                </a:r>
                <a14:m>
                  <m:oMath xmlns:m="http://schemas.openxmlformats.org/officeDocument/2006/math">
                    <m:d>
                      <m:dPr>
                        <m:begChr m:val="{"/>
                        <m:endChr m:val="}"/>
                        <m:ctrlPr>
                          <a:rPr lang="en-US" sz="3400" i="1">
                            <a:latin typeface="Cambria Math" panose="02040503050406030204" pitchFamily="18" charset="0"/>
                          </a:rPr>
                        </m:ctrlPr>
                      </m:dPr>
                      <m:e>
                        <m:sSub>
                          <m:sSubPr>
                            <m:ctrlPr>
                              <a:rPr lang="en-US" sz="3400" i="1">
                                <a:latin typeface="Cambria Math" panose="02040503050406030204" pitchFamily="18" charset="0"/>
                              </a:rPr>
                            </m:ctrlPr>
                          </m:sSubPr>
                          <m:e>
                            <m:r>
                              <a:rPr lang="en-US" sz="3400" i="1">
                                <a:latin typeface="Cambria Math" panose="02040503050406030204" pitchFamily="18" charset="0"/>
                              </a:rPr>
                              <m:t>𝑇</m:t>
                            </m:r>
                          </m:e>
                          <m:sub>
                            <m:r>
                              <a:rPr lang="en-US" sz="3400" i="1">
                                <a:latin typeface="Cambria Math" panose="02040503050406030204" pitchFamily="18" charset="0"/>
                              </a:rPr>
                              <m:t>1</m:t>
                            </m:r>
                          </m:sub>
                        </m:sSub>
                        <m:r>
                          <a:rPr lang="en-US" sz="3400" i="1">
                            <a:latin typeface="Cambria Math" panose="02040503050406030204" pitchFamily="18" charset="0"/>
                          </a:rPr>
                          <m:t>,…,</m:t>
                        </m:r>
                        <m:sSub>
                          <m:sSubPr>
                            <m:ctrlPr>
                              <a:rPr lang="en-US" sz="3400" i="1">
                                <a:latin typeface="Cambria Math" panose="02040503050406030204" pitchFamily="18" charset="0"/>
                              </a:rPr>
                            </m:ctrlPr>
                          </m:sSubPr>
                          <m:e>
                            <m:r>
                              <a:rPr lang="en-US" sz="3400" i="1">
                                <a:latin typeface="Cambria Math" panose="02040503050406030204" pitchFamily="18" charset="0"/>
                              </a:rPr>
                              <m:t>𝑇</m:t>
                            </m:r>
                          </m:e>
                          <m:sub>
                            <m:r>
                              <a:rPr lang="en-US" sz="3400" i="1">
                                <a:latin typeface="Cambria Math" panose="02040503050406030204" pitchFamily="18" charset="0"/>
                              </a:rPr>
                              <m:t>𝑛</m:t>
                            </m:r>
                          </m:sub>
                        </m:sSub>
                      </m:e>
                    </m:d>
                  </m:oMath>
                </a14:m>
                <a:r>
                  <a:rPr lang="en-US" sz="3400" dirty="0"/>
                  <a:t>, and no execution ordering, </a:t>
                </a:r>
                <a14:m>
                  <m:oMath xmlns:m="http://schemas.openxmlformats.org/officeDocument/2006/math">
                    <m:r>
                      <a:rPr lang="en-US" sz="3400" b="0" i="1" smtClean="0">
                        <a:latin typeface="Cambria Math" panose="02040503050406030204" pitchFamily="18" charset="0"/>
                      </a:rPr>
                      <m:t>𝑇</m:t>
                    </m:r>
                    <m:r>
                      <a:rPr lang="en-US" sz="3400" b="0" i="1" smtClean="0">
                        <a:latin typeface="Cambria Math" panose="02040503050406030204" pitchFamily="18" charset="0"/>
                      </a:rPr>
                      <m:t>∈</m:t>
                    </m:r>
                    <m:r>
                      <a:rPr lang="en-US" sz="3400" i="1" smtClean="0">
                        <a:latin typeface="Cambria Math" panose="02040503050406030204" pitchFamily="18" charset="0"/>
                      </a:rPr>
                      <m:t>𝑆</m:t>
                    </m:r>
                    <m:r>
                      <a:rPr lang="en-US" sz="3400" b="0" i="1" smtClean="0">
                        <a:latin typeface="Cambria Math" panose="02040503050406030204" pitchFamily="18" charset="0"/>
                      </a:rPr>
                      <m:t>(</m:t>
                    </m:r>
                    <m:r>
                      <a:rPr lang="en-US" sz="3400" b="0" i="1" smtClean="0">
                        <a:latin typeface="Cambria Math" panose="02040503050406030204" pitchFamily="18" charset="0"/>
                      </a:rPr>
                      <m:t>𝑋</m:t>
                    </m:r>
                    <m:r>
                      <a:rPr lang="en-US" sz="3400" b="0" i="1" smtClean="0">
                        <a:latin typeface="Cambria Math" panose="02040503050406030204" pitchFamily="18" charset="0"/>
                      </a:rPr>
                      <m:t>, {</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𝑇</m:t>
                        </m:r>
                      </m:e>
                      <m:sub>
                        <m:r>
                          <a:rPr lang="en-US" sz="3400" b="0" i="1" smtClean="0">
                            <a:latin typeface="Cambria Math" panose="02040503050406030204" pitchFamily="18" charset="0"/>
                          </a:rPr>
                          <m:t>1</m:t>
                        </m:r>
                      </m:sub>
                    </m:sSub>
                    <m:r>
                      <a:rPr lang="en-US" sz="3400" b="0" i="1" smtClean="0">
                        <a:latin typeface="Cambria Math" panose="02040503050406030204" pitchFamily="18" charset="0"/>
                      </a:rPr>
                      <m:t>,…,</m:t>
                    </m:r>
                    <m:sSub>
                      <m:sSubPr>
                        <m:ctrlPr>
                          <a:rPr lang="en-US" sz="3400" b="0" i="1" smtClean="0">
                            <a:latin typeface="Cambria Math" panose="02040503050406030204" pitchFamily="18" charset="0"/>
                          </a:rPr>
                        </m:ctrlPr>
                      </m:sSubPr>
                      <m:e>
                        <m:r>
                          <a:rPr lang="en-US" sz="3400" b="0" i="1" smtClean="0">
                            <a:latin typeface="Cambria Math" panose="02040503050406030204" pitchFamily="18" charset="0"/>
                          </a:rPr>
                          <m:t>𝑇</m:t>
                        </m:r>
                      </m:e>
                      <m:sub>
                        <m:r>
                          <a:rPr lang="en-US" sz="3400" b="0" i="1" smtClean="0">
                            <a:latin typeface="Cambria Math" panose="02040503050406030204" pitchFamily="18" charset="0"/>
                          </a:rPr>
                          <m:t>𝑛</m:t>
                        </m:r>
                      </m:sub>
                    </m:sSub>
                    <m:r>
                      <a:rPr lang="en-US" sz="3400" b="0" i="1" smtClean="0">
                        <a:latin typeface="Cambria Math" panose="02040503050406030204" pitchFamily="18" charset="0"/>
                      </a:rPr>
                      <m:t>})</m:t>
                    </m:r>
                  </m:oMath>
                </a14:m>
                <a:r>
                  <a:rPr lang="en-US" sz="3400" dirty="0"/>
                  <a:t>, where the sequencer obtains risk-free profits by executing </a:t>
                </a:r>
                <a14:m>
                  <m:oMath xmlns:m="http://schemas.openxmlformats.org/officeDocument/2006/math">
                    <m:r>
                      <a:rPr lang="en-US" sz="3400" i="1">
                        <a:latin typeface="Cambria Math" panose="02040503050406030204" pitchFamily="18" charset="0"/>
                      </a:rPr>
                      <m:t>𝑇</m:t>
                    </m:r>
                  </m:oMath>
                </a14:m>
                <a:r>
                  <a:rPr lang="en-US" sz="3400" dirty="0"/>
                  <a:t>.</a:t>
                </a:r>
                <a:endParaRPr lang="en-US" dirty="0"/>
              </a:p>
              <a:p>
                <a:endParaRPr lang="en-US" dirty="0"/>
              </a:p>
              <a:p>
                <a:endParaRPr lang="en-US" dirty="0"/>
              </a:p>
              <a:p>
                <a:endParaRPr lang="en-US" dirty="0"/>
              </a:p>
            </p:txBody>
          </p:sp>
        </mc:Choice>
        <mc:Fallback>
          <p:sp>
            <p:nvSpPr>
              <p:cNvPr id="3" name="Content Placeholder 2">
                <a:extLst>
                  <a:ext uri="{FF2B5EF4-FFF2-40B4-BE49-F238E27FC236}">
                    <a16:creationId xmlns:a16="http://schemas.microsoft.com/office/drawing/2014/main" id="{224255FF-6060-938C-8986-BF819515A8DE}"/>
                  </a:ext>
                </a:extLst>
              </p:cNvPr>
              <p:cNvSpPr>
                <a:spLocks noGrp="1" noRot="1" noChangeAspect="1" noMove="1" noResize="1" noEditPoints="1" noAdjustHandles="1" noChangeArrowheads="1" noChangeShapeType="1" noTextEdit="1"/>
              </p:cNvSpPr>
              <p:nvPr>
                <p:ph idx="1"/>
              </p:nvPr>
            </p:nvSpPr>
            <p:spPr>
              <a:xfrm>
                <a:off x="1265711" y="2657670"/>
                <a:ext cx="10515600" cy="2478001"/>
              </a:xfrm>
              <a:blipFill>
                <a:blip r:embed="rId3"/>
                <a:stretch>
                  <a:fillRect l="-1689" t="-3571" r="-36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27</a:t>
            </a:fld>
            <a:endParaRPr lang="en-US"/>
          </a:p>
        </p:txBody>
      </p:sp>
      <p:sp>
        <p:nvSpPr>
          <p:cNvPr id="2" name="Title 1">
            <a:extLst>
              <a:ext uri="{FF2B5EF4-FFF2-40B4-BE49-F238E27FC236}">
                <a16:creationId xmlns:a16="http://schemas.microsoft.com/office/drawing/2014/main" id="{9BE17EB2-77A2-5E42-6E37-418BA69C17C0}"/>
              </a:ext>
            </a:extLst>
          </p:cNvPr>
          <p:cNvSpPr>
            <a:spLocks noGrp="1"/>
          </p:cNvSpPr>
          <p:nvPr>
            <p:ph type="title"/>
          </p:nvPr>
        </p:nvSpPr>
        <p:spPr>
          <a:xfrm>
            <a:off x="838200" y="97705"/>
            <a:ext cx="10515600" cy="1325563"/>
          </a:xfrm>
        </p:spPr>
        <p:txBody>
          <a:bodyPr/>
          <a:lstStyle/>
          <a:p>
            <a:r>
              <a:rPr lang="en-US" dirty="0"/>
              <a:t>A stronger security definition</a:t>
            </a:r>
          </a:p>
        </p:txBody>
      </p:sp>
    </p:spTree>
    <p:extLst>
      <p:ext uri="{BB962C8B-B14F-4D97-AF65-F5344CB8AC3E}">
        <p14:creationId xmlns:p14="http://schemas.microsoft.com/office/powerpoint/2010/main" val="2160266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a:xfrm>
            <a:off x="838200" y="97705"/>
            <a:ext cx="10515600" cy="1325563"/>
          </a:xfrm>
        </p:spPr>
        <p:txBody>
          <a:bodyPr/>
          <a:lstStyle/>
          <a:p>
            <a:r>
              <a:rPr lang="en-US" dirty="0"/>
              <a:t>Impossibility Result</a:t>
            </a:r>
          </a:p>
        </p:txBody>
      </p:sp>
      <p:sp>
        <p:nvSpPr>
          <p:cNvPr id="3" name="Content Placeholder 2">
            <a:extLst>
              <a:ext uri="{FF2B5EF4-FFF2-40B4-BE49-F238E27FC236}">
                <a16:creationId xmlns:a16="http://schemas.microsoft.com/office/drawing/2014/main" id="{224255FF-6060-938C-8986-BF819515A8DE}"/>
              </a:ext>
            </a:extLst>
          </p:cNvPr>
          <p:cNvSpPr>
            <a:spLocks noGrp="1"/>
          </p:cNvSpPr>
          <p:nvPr>
            <p:ph idx="1"/>
          </p:nvPr>
        </p:nvSpPr>
        <p:spPr>
          <a:xfrm>
            <a:off x="838199" y="2035106"/>
            <a:ext cx="8774607" cy="4667250"/>
          </a:xfrm>
        </p:spPr>
        <p:txBody>
          <a:bodyPr>
            <a:normAutofit/>
          </a:bodyPr>
          <a:lstStyle/>
          <a:p>
            <a:pPr marL="0" indent="0">
              <a:buNone/>
            </a:pPr>
            <a:r>
              <a:rPr lang="en-US" b="1" dirty="0"/>
              <a:t>Proof sketch:</a:t>
            </a:r>
          </a:p>
          <a:p>
            <a:pPr marL="514350" indent="-514350">
              <a:buFont typeface="+mj-lt"/>
              <a:buAutoNum type="arabicPeriod"/>
            </a:pPr>
            <a:r>
              <a:rPr lang="en-US" dirty="0"/>
              <a:t>Suppose </a:t>
            </a:r>
            <a:r>
              <a:rPr lang="en-US" i="1" dirty="0"/>
              <a:t>T</a:t>
            </a:r>
            <a:r>
              <a:rPr lang="en-US" dirty="0"/>
              <a:t> is {3 @ Buy(2), 3 @ Sell(1)}. Show whatever the ordering, there exists an MEV attack</a:t>
            </a:r>
          </a:p>
          <a:p>
            <a:pPr marL="514350" indent="-514350">
              <a:buFont typeface="+mj-lt"/>
              <a:buAutoNum type="arabicPeriod"/>
            </a:pPr>
            <a:r>
              <a:rPr lang="en-US" dirty="0"/>
              <a:t>Example:</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
        <p:nvSpPr>
          <p:cNvPr id="5" name="TextBox 4">
            <a:extLst>
              <a:ext uri="{FF2B5EF4-FFF2-40B4-BE49-F238E27FC236}">
                <a16:creationId xmlns:a16="http://schemas.microsoft.com/office/drawing/2014/main" id="{181D94B1-2C95-B5F4-B562-263ACD69FC71}"/>
              </a:ext>
            </a:extLst>
          </p:cNvPr>
          <p:cNvSpPr txBox="1"/>
          <p:nvPr/>
        </p:nvSpPr>
        <p:spPr>
          <a:xfrm>
            <a:off x="8767980" y="4759419"/>
            <a:ext cx="1742144" cy="369332"/>
          </a:xfrm>
          <a:prstGeom prst="rect">
            <a:avLst/>
          </a:prstGeom>
          <a:noFill/>
        </p:spPr>
        <p:txBody>
          <a:bodyPr wrap="none" rtlCol="0">
            <a:spAutoFit/>
          </a:bodyPr>
          <a:lstStyle/>
          <a:p>
            <a:r>
              <a:rPr lang="en-US" dirty="0"/>
              <a:t>Token 1 reserves</a:t>
            </a:r>
          </a:p>
        </p:txBody>
      </p:sp>
      <p:cxnSp>
        <p:nvCxnSpPr>
          <p:cNvPr id="6" name="Straight Arrow Connector 5">
            <a:extLst>
              <a:ext uri="{FF2B5EF4-FFF2-40B4-BE49-F238E27FC236}">
                <a16:creationId xmlns:a16="http://schemas.microsoft.com/office/drawing/2014/main" id="{9A9891EE-874D-F2B8-4C0B-93087CB3E0C1}"/>
              </a:ext>
            </a:extLst>
          </p:cNvPr>
          <p:cNvCxnSpPr>
            <a:cxnSpLocks/>
          </p:cNvCxnSpPr>
          <p:nvPr/>
        </p:nvCxnSpPr>
        <p:spPr>
          <a:xfrm>
            <a:off x="1809021" y="4479244"/>
            <a:ext cx="85739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E0B52B-85C3-8F3C-ECEE-C7BDAC5EEAC5}"/>
                  </a:ext>
                </a:extLst>
              </p:cNvPr>
              <p:cNvSpPr txBox="1"/>
              <p:nvPr/>
            </p:nvSpPr>
            <p:spPr>
              <a:xfrm>
                <a:off x="6025652" y="4470089"/>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−2</m:t>
                      </m:r>
                    </m:oMath>
                  </m:oMathPara>
                </a14:m>
                <a:endParaRPr lang="en-US" dirty="0"/>
              </a:p>
            </p:txBody>
          </p:sp>
        </mc:Choice>
        <mc:Fallback xmlns="">
          <p:sp>
            <p:nvSpPr>
              <p:cNvPr id="7" name="TextBox 6">
                <a:extLst>
                  <a:ext uri="{FF2B5EF4-FFF2-40B4-BE49-F238E27FC236}">
                    <a16:creationId xmlns:a16="http://schemas.microsoft.com/office/drawing/2014/main" id="{84E0B52B-85C3-8F3C-ECEE-C7BDAC5EEAC5}"/>
                  </a:ext>
                </a:extLst>
              </p:cNvPr>
              <p:cNvSpPr txBox="1">
                <a:spLocks noRot="1" noChangeAspect="1" noMove="1" noResize="1" noEditPoints="1" noAdjustHandles="1" noChangeArrowheads="1" noChangeShapeType="1" noTextEdit="1"/>
              </p:cNvSpPr>
              <p:nvPr/>
            </p:nvSpPr>
            <p:spPr>
              <a:xfrm>
                <a:off x="6025652" y="4470089"/>
                <a:ext cx="882486" cy="369332"/>
              </a:xfrm>
              <a:prstGeom prst="rect">
                <a:avLst/>
              </a:prstGeom>
              <a:blipFill>
                <a:blip r:embed="rId6"/>
                <a:stretch>
                  <a:fillRect/>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2A362B76-E909-E6C9-4B2A-CEF82ED203E6}"/>
              </a:ext>
            </a:extLst>
          </p:cNvPr>
          <p:cNvGrpSpPr/>
          <p:nvPr/>
        </p:nvGrpSpPr>
        <p:grpSpPr>
          <a:xfrm>
            <a:off x="6997777" y="3606853"/>
            <a:ext cx="1897348" cy="1233085"/>
            <a:chOff x="4994187" y="3849915"/>
            <a:chExt cx="1897348" cy="1233085"/>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3D5AE3E-D4CC-2FCF-09BD-6DB63EBCC404}"/>
                    </a:ext>
                  </a:extLst>
                </p:cNvPr>
                <p:cNvSpPr txBox="1"/>
                <p:nvPr/>
              </p:nvSpPr>
              <p:spPr>
                <a:xfrm>
                  <a:off x="6413007" y="4713668"/>
                  <a:ext cx="4785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𝑋</m:t>
                            </m:r>
                          </m:e>
                          <m:sub>
                            <m:r>
                              <a:rPr lang="en-US" b="0" i="1" dirty="0" smtClean="0">
                                <a:latin typeface="Cambria Math" panose="02040503050406030204" pitchFamily="18" charset="0"/>
                              </a:rPr>
                              <m:t>1</m:t>
                            </m:r>
                          </m:sub>
                        </m:sSub>
                      </m:oMath>
                    </m:oMathPara>
                  </a14:m>
                  <a:endParaRPr lang="en-US" dirty="0"/>
                </a:p>
              </p:txBody>
            </p:sp>
          </mc:Choice>
          <mc:Fallback xmlns="">
            <p:sp>
              <p:nvSpPr>
                <p:cNvPr id="62" name="TextBox 61">
                  <a:extLst>
                    <a:ext uri="{FF2B5EF4-FFF2-40B4-BE49-F238E27FC236}">
                      <a16:creationId xmlns:a16="http://schemas.microsoft.com/office/drawing/2014/main" id="{80925856-A0C6-1AB8-7C75-16419F17B6FA}"/>
                    </a:ext>
                  </a:extLst>
                </p:cNvPr>
                <p:cNvSpPr txBox="1">
                  <a:spLocks noRot="1" noChangeAspect="1" noMove="1" noResize="1" noEditPoints="1" noAdjustHandles="1" noChangeArrowheads="1" noChangeShapeType="1" noTextEdit="1"/>
                </p:cNvSpPr>
                <p:nvPr/>
              </p:nvSpPr>
              <p:spPr>
                <a:xfrm>
                  <a:off x="6413007" y="4713668"/>
                  <a:ext cx="478528"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2D4004B-0442-DB2B-1CED-10FDB5BF35F5}"/>
                    </a:ext>
                  </a:extLst>
                </p:cNvPr>
                <p:cNvSpPr txBox="1"/>
                <p:nvPr/>
              </p:nvSpPr>
              <p:spPr>
                <a:xfrm>
                  <a:off x="4994187" y="3849915"/>
                  <a:ext cx="1124282"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i="1" dirty="0" smtClean="0">
                              <a:latin typeface="Cambria Math" panose="02040503050406030204" pitchFamily="18" charset="0"/>
                            </a:rPr>
                            <m:t>1</m:t>
                          </m:r>
                        </m:sub>
                      </m:sSub>
                    </m:oMath>
                  </a14:m>
                  <a:r>
                    <a:rPr lang="en-US" dirty="0"/>
                    <a:t>: Buy(2)</a:t>
                  </a:r>
                </a:p>
              </p:txBody>
            </p:sp>
          </mc:Choice>
          <mc:Fallback xmlns="">
            <p:sp>
              <p:nvSpPr>
                <p:cNvPr id="10" name="TextBox 9">
                  <a:extLst>
                    <a:ext uri="{FF2B5EF4-FFF2-40B4-BE49-F238E27FC236}">
                      <a16:creationId xmlns:a16="http://schemas.microsoft.com/office/drawing/2014/main" id="{32D4004B-0442-DB2B-1CED-10FDB5BF35F5}"/>
                    </a:ext>
                  </a:extLst>
                </p:cNvPr>
                <p:cNvSpPr txBox="1">
                  <a:spLocks noRot="1" noChangeAspect="1" noMove="1" noResize="1" noEditPoints="1" noAdjustHandles="1" noChangeArrowheads="1" noChangeShapeType="1" noTextEdit="1"/>
                </p:cNvSpPr>
                <p:nvPr/>
              </p:nvSpPr>
              <p:spPr>
                <a:xfrm>
                  <a:off x="4994187" y="3849915"/>
                  <a:ext cx="1124282" cy="369332"/>
                </a:xfrm>
                <a:prstGeom prst="rect">
                  <a:avLst/>
                </a:prstGeom>
                <a:blipFill>
                  <a:blip r:embed="rId8"/>
                  <a:stretch>
                    <a:fillRect t="-6667" r="-3371" b="-26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1ECCBD0-55E9-FBEB-5699-E350036B7125}"/>
                  </a:ext>
                </a:extLst>
              </p:cNvPr>
              <p:cNvSpPr txBox="1"/>
              <p:nvPr/>
            </p:nvSpPr>
            <p:spPr>
              <a:xfrm>
                <a:off x="5126526" y="3638159"/>
                <a:ext cx="4579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2</m:t>
                          </m:r>
                        </m:sub>
                      </m:sSub>
                    </m:oMath>
                  </m:oMathPara>
                </a14:m>
                <a:endParaRPr lang="en-US" dirty="0"/>
              </a:p>
            </p:txBody>
          </p:sp>
        </mc:Choice>
        <mc:Fallback xmlns="">
          <p:sp>
            <p:nvSpPr>
              <p:cNvPr id="11" name="TextBox 10">
                <a:extLst>
                  <a:ext uri="{FF2B5EF4-FFF2-40B4-BE49-F238E27FC236}">
                    <a16:creationId xmlns:a16="http://schemas.microsoft.com/office/drawing/2014/main" id="{B1ECCBD0-55E9-FBEB-5699-E350036B7125}"/>
                  </a:ext>
                </a:extLst>
              </p:cNvPr>
              <p:cNvSpPr txBox="1">
                <a:spLocks noRot="1" noChangeAspect="1" noMove="1" noResize="1" noEditPoints="1" noAdjustHandles="1" noChangeArrowheads="1" noChangeShapeType="1" noTextEdit="1"/>
              </p:cNvSpPr>
              <p:nvPr/>
            </p:nvSpPr>
            <p:spPr>
              <a:xfrm>
                <a:off x="5126526" y="3638159"/>
                <a:ext cx="457946" cy="369332"/>
              </a:xfrm>
              <a:prstGeom prst="rect">
                <a:avLst/>
              </a:prstGeom>
              <a:blipFill>
                <a:blip r:embed="rId9"/>
                <a:stretch>
                  <a:fillRect/>
                </a:stretch>
              </a:blipFill>
            </p:spPr>
            <p:txBody>
              <a:bodyPr/>
              <a:lstStyle/>
              <a:p>
                <a:r>
                  <a:rPr lang="en-US">
                    <a:noFill/>
                  </a:rPr>
                  <a:t> </a:t>
                </a:r>
              </a:p>
            </p:txBody>
          </p:sp>
        </mc:Fallback>
      </mc:AlternateContent>
      <p:cxnSp>
        <p:nvCxnSpPr>
          <p:cNvPr id="12" name="Connector: Curved 44">
            <a:extLst>
              <a:ext uri="{FF2B5EF4-FFF2-40B4-BE49-F238E27FC236}">
                <a16:creationId xmlns:a16="http://schemas.microsoft.com/office/drawing/2014/main" id="{DE7C3559-0180-4AAD-EA53-7720B9F76539}"/>
              </a:ext>
            </a:extLst>
          </p:cNvPr>
          <p:cNvCxnSpPr>
            <a:cxnSpLocks/>
            <a:stCxn id="9" idx="0"/>
            <a:endCxn id="7" idx="0"/>
          </p:cNvCxnSpPr>
          <p:nvPr/>
        </p:nvCxnSpPr>
        <p:spPr>
          <a:xfrm rot="16200000" flipV="1">
            <a:off x="7561120" y="3375865"/>
            <a:ext cx="517" cy="2188966"/>
          </a:xfrm>
          <a:prstGeom prst="curvedConnector3">
            <a:avLst>
              <a:gd name="adj1" fmla="val 7379439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44">
            <a:extLst>
              <a:ext uri="{FF2B5EF4-FFF2-40B4-BE49-F238E27FC236}">
                <a16:creationId xmlns:a16="http://schemas.microsoft.com/office/drawing/2014/main" id="{EC4A4453-6E10-2BAC-84F6-417AF4C6ABB4}"/>
              </a:ext>
            </a:extLst>
          </p:cNvPr>
          <p:cNvCxnSpPr>
            <a:cxnSpLocks/>
          </p:cNvCxnSpPr>
          <p:nvPr/>
        </p:nvCxnSpPr>
        <p:spPr>
          <a:xfrm rot="16200000" flipV="1">
            <a:off x="5320674" y="3344187"/>
            <a:ext cx="14882" cy="2196281"/>
          </a:xfrm>
          <a:prstGeom prst="curvedConnector3">
            <a:avLst>
              <a:gd name="adj1" fmla="val 279668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F51549A-D4D6-345A-757E-84FC6B6F1252}"/>
                  </a:ext>
                </a:extLst>
              </p:cNvPr>
              <p:cNvSpPr txBox="1"/>
              <p:nvPr/>
            </p:nvSpPr>
            <p:spPr>
              <a:xfrm>
                <a:off x="1948729" y="5190817"/>
                <a:ext cx="1098827"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4</m:t>
                        </m:r>
                      </m:sub>
                    </m:sSub>
                  </m:oMath>
                </a14:m>
                <a:r>
                  <a:rPr lang="en-US" dirty="0"/>
                  <a:t>: Sell(1)</a:t>
                </a:r>
              </a:p>
            </p:txBody>
          </p:sp>
        </mc:Choice>
        <mc:Fallback xmlns="">
          <p:sp>
            <p:nvSpPr>
              <p:cNvPr id="14" name="TextBox 13">
                <a:extLst>
                  <a:ext uri="{FF2B5EF4-FFF2-40B4-BE49-F238E27FC236}">
                    <a16:creationId xmlns:a16="http://schemas.microsoft.com/office/drawing/2014/main" id="{CF51549A-D4D6-345A-757E-84FC6B6F1252}"/>
                  </a:ext>
                </a:extLst>
              </p:cNvPr>
              <p:cNvSpPr txBox="1">
                <a:spLocks noRot="1" noChangeAspect="1" noMove="1" noResize="1" noEditPoints="1" noAdjustHandles="1" noChangeArrowheads="1" noChangeShapeType="1" noTextEdit="1"/>
              </p:cNvSpPr>
              <p:nvPr/>
            </p:nvSpPr>
            <p:spPr>
              <a:xfrm>
                <a:off x="1948729" y="5190817"/>
                <a:ext cx="1098827" cy="369332"/>
              </a:xfrm>
              <a:prstGeom prst="rect">
                <a:avLst/>
              </a:prstGeom>
              <a:blipFill>
                <a:blip r:embed="rId10"/>
                <a:stretch>
                  <a:fillRect t="-6667" r="-3409"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19D6384-EEC6-9D7C-E762-41B337C13395}"/>
                  </a:ext>
                </a:extLst>
              </p:cNvPr>
              <p:cNvSpPr txBox="1"/>
              <p:nvPr/>
            </p:nvSpPr>
            <p:spPr>
              <a:xfrm>
                <a:off x="3829371" y="4455207"/>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−4</m:t>
                      </m:r>
                    </m:oMath>
                  </m:oMathPara>
                </a14:m>
                <a:endParaRPr lang="en-US" dirty="0"/>
              </a:p>
            </p:txBody>
          </p:sp>
        </mc:Choice>
        <mc:Fallback xmlns="">
          <p:sp>
            <p:nvSpPr>
              <p:cNvPr id="15" name="TextBox 14">
                <a:extLst>
                  <a:ext uri="{FF2B5EF4-FFF2-40B4-BE49-F238E27FC236}">
                    <a16:creationId xmlns:a16="http://schemas.microsoft.com/office/drawing/2014/main" id="{819D6384-EEC6-9D7C-E762-41B337C13395}"/>
                  </a:ext>
                </a:extLst>
              </p:cNvPr>
              <p:cNvSpPr txBox="1">
                <a:spLocks noRot="1" noChangeAspect="1" noMove="1" noResize="1" noEditPoints="1" noAdjustHandles="1" noChangeArrowheads="1" noChangeShapeType="1" noTextEdit="1"/>
              </p:cNvSpPr>
              <p:nvPr/>
            </p:nvSpPr>
            <p:spPr>
              <a:xfrm>
                <a:off x="3829371" y="4455207"/>
                <a:ext cx="882486" cy="369332"/>
              </a:xfrm>
              <a:prstGeom prst="rect">
                <a:avLst/>
              </a:prstGeom>
              <a:blipFill>
                <a:blip r:embed="rId11"/>
                <a:stretch>
                  <a:fillRect/>
                </a:stretch>
              </a:blipFill>
            </p:spPr>
            <p:txBody>
              <a:bodyPr/>
              <a:lstStyle/>
              <a:p>
                <a:r>
                  <a:rPr lang="en-US">
                    <a:noFill/>
                  </a:rPr>
                  <a:t> </a:t>
                </a:r>
              </a:p>
            </p:txBody>
          </p:sp>
        </mc:Fallback>
      </mc:AlternateContent>
      <p:cxnSp>
        <p:nvCxnSpPr>
          <p:cNvPr id="16" name="Connector: Curved 44">
            <a:extLst>
              <a:ext uri="{FF2B5EF4-FFF2-40B4-BE49-F238E27FC236}">
                <a16:creationId xmlns:a16="http://schemas.microsoft.com/office/drawing/2014/main" id="{886A4E90-62F1-EABC-C2F0-99DAB3EF4EB3}"/>
              </a:ext>
            </a:extLst>
          </p:cNvPr>
          <p:cNvCxnSpPr>
            <a:cxnSpLocks/>
          </p:cNvCxnSpPr>
          <p:nvPr/>
        </p:nvCxnSpPr>
        <p:spPr>
          <a:xfrm rot="16200000" flipH="1" flipV="1">
            <a:off x="3068153" y="3346239"/>
            <a:ext cx="25758" cy="2196281"/>
          </a:xfrm>
          <a:prstGeom prst="curvedConnector3">
            <a:avLst>
              <a:gd name="adj1" fmla="val -132139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21722C3-E1E8-4964-1E76-8836290DD092}"/>
                  </a:ext>
                </a:extLst>
              </p:cNvPr>
              <p:cNvSpPr txBox="1"/>
              <p:nvPr/>
            </p:nvSpPr>
            <p:spPr>
              <a:xfrm>
                <a:off x="1548127" y="4516697"/>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−6</m:t>
                      </m:r>
                    </m:oMath>
                  </m:oMathPara>
                </a14:m>
                <a:endParaRPr lang="en-US" dirty="0"/>
              </a:p>
            </p:txBody>
          </p:sp>
        </mc:Choice>
        <mc:Fallback xmlns="">
          <p:sp>
            <p:nvSpPr>
              <p:cNvPr id="17" name="TextBox 16">
                <a:extLst>
                  <a:ext uri="{FF2B5EF4-FFF2-40B4-BE49-F238E27FC236}">
                    <a16:creationId xmlns:a16="http://schemas.microsoft.com/office/drawing/2014/main" id="{D21722C3-E1E8-4964-1E76-8836290DD092}"/>
                  </a:ext>
                </a:extLst>
              </p:cNvPr>
              <p:cNvSpPr txBox="1">
                <a:spLocks noRot="1" noChangeAspect="1" noMove="1" noResize="1" noEditPoints="1" noAdjustHandles="1" noChangeArrowheads="1" noChangeShapeType="1" noTextEdit="1"/>
              </p:cNvSpPr>
              <p:nvPr/>
            </p:nvSpPr>
            <p:spPr>
              <a:xfrm>
                <a:off x="1548127" y="4516697"/>
                <a:ext cx="882486" cy="369332"/>
              </a:xfrm>
              <a:prstGeom prst="rect">
                <a:avLst/>
              </a:prstGeom>
              <a:blipFill>
                <a:blip r:embed="rId12"/>
                <a:stretch>
                  <a:fillRect/>
                </a:stretch>
              </a:blipFill>
            </p:spPr>
            <p:txBody>
              <a:bodyPr/>
              <a:lstStyle/>
              <a:p>
                <a:r>
                  <a:rPr lang="en-US">
                    <a:noFill/>
                  </a:rPr>
                  <a:t> </a:t>
                </a:r>
              </a:p>
            </p:txBody>
          </p:sp>
        </mc:Fallback>
      </mc:AlternateContent>
      <p:cxnSp>
        <p:nvCxnSpPr>
          <p:cNvPr id="18" name="Connector: Curved 44">
            <a:extLst>
              <a:ext uri="{FF2B5EF4-FFF2-40B4-BE49-F238E27FC236}">
                <a16:creationId xmlns:a16="http://schemas.microsoft.com/office/drawing/2014/main" id="{F1F0DD4E-8BD9-44D2-7A8D-D58775E3B678}"/>
              </a:ext>
            </a:extLst>
          </p:cNvPr>
          <p:cNvCxnSpPr>
            <a:cxnSpLocks/>
            <a:stCxn id="17" idx="2"/>
            <a:endCxn id="19" idx="2"/>
          </p:cNvCxnSpPr>
          <p:nvPr/>
        </p:nvCxnSpPr>
        <p:spPr>
          <a:xfrm rot="5400000" flipH="1" flipV="1">
            <a:off x="2520557" y="4336168"/>
            <a:ext cx="18673" cy="1081049"/>
          </a:xfrm>
          <a:prstGeom prst="curvedConnector3">
            <a:avLst>
              <a:gd name="adj1" fmla="val -122422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0522D36-80AD-98C3-6D2F-659633DAC621}"/>
                  </a:ext>
                </a:extLst>
              </p:cNvPr>
              <p:cNvSpPr txBox="1"/>
              <p:nvPr/>
            </p:nvSpPr>
            <p:spPr>
              <a:xfrm>
                <a:off x="2629176" y="4498024"/>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−5</m:t>
                      </m:r>
                    </m:oMath>
                  </m:oMathPara>
                </a14:m>
                <a:endParaRPr lang="en-US" dirty="0"/>
              </a:p>
            </p:txBody>
          </p:sp>
        </mc:Choice>
        <mc:Fallback xmlns="">
          <p:sp>
            <p:nvSpPr>
              <p:cNvPr id="19" name="TextBox 18">
                <a:extLst>
                  <a:ext uri="{FF2B5EF4-FFF2-40B4-BE49-F238E27FC236}">
                    <a16:creationId xmlns:a16="http://schemas.microsoft.com/office/drawing/2014/main" id="{50522D36-80AD-98C3-6D2F-659633DAC621}"/>
                  </a:ext>
                </a:extLst>
              </p:cNvPr>
              <p:cNvSpPr txBox="1">
                <a:spLocks noRot="1" noChangeAspect="1" noMove="1" noResize="1" noEditPoints="1" noAdjustHandles="1" noChangeArrowheads="1" noChangeShapeType="1" noTextEdit="1"/>
              </p:cNvSpPr>
              <p:nvPr/>
            </p:nvSpPr>
            <p:spPr>
              <a:xfrm>
                <a:off x="2629176" y="4498024"/>
                <a:ext cx="882486"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688ACAE-4BF8-B037-0E5F-0EEAAAAC11FB}"/>
                  </a:ext>
                </a:extLst>
              </p:cNvPr>
              <p:cNvSpPr txBox="1"/>
              <p:nvPr/>
            </p:nvSpPr>
            <p:spPr>
              <a:xfrm>
                <a:off x="3443795" y="5170183"/>
                <a:ext cx="4579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5</m:t>
                          </m:r>
                        </m:sub>
                      </m:sSub>
                    </m:oMath>
                  </m:oMathPara>
                </a14:m>
                <a:endParaRPr lang="en-US" dirty="0"/>
              </a:p>
            </p:txBody>
          </p:sp>
        </mc:Choice>
        <mc:Fallback xmlns="">
          <p:sp>
            <p:nvSpPr>
              <p:cNvPr id="20" name="TextBox 19">
                <a:extLst>
                  <a:ext uri="{FF2B5EF4-FFF2-40B4-BE49-F238E27FC236}">
                    <a16:creationId xmlns:a16="http://schemas.microsoft.com/office/drawing/2014/main" id="{D688ACAE-4BF8-B037-0E5F-0EEAAAAC11FB}"/>
                  </a:ext>
                </a:extLst>
              </p:cNvPr>
              <p:cNvSpPr txBox="1">
                <a:spLocks noRot="1" noChangeAspect="1" noMove="1" noResize="1" noEditPoints="1" noAdjustHandles="1" noChangeArrowheads="1" noChangeShapeType="1" noTextEdit="1"/>
              </p:cNvSpPr>
              <p:nvPr/>
            </p:nvSpPr>
            <p:spPr>
              <a:xfrm>
                <a:off x="3443795" y="5170183"/>
                <a:ext cx="457946" cy="369332"/>
              </a:xfrm>
              <a:prstGeom prst="rect">
                <a:avLst/>
              </a:prstGeom>
              <a:blipFill>
                <a:blip r:embed="rId14"/>
                <a:stretch>
                  <a:fillRect/>
                </a:stretch>
              </a:blipFill>
            </p:spPr>
            <p:txBody>
              <a:bodyPr/>
              <a:lstStyle/>
              <a:p>
                <a:r>
                  <a:rPr lang="en-US">
                    <a:noFill/>
                  </a:rPr>
                  <a:t> </a:t>
                </a:r>
              </a:p>
            </p:txBody>
          </p:sp>
        </mc:Fallback>
      </mc:AlternateContent>
      <p:cxnSp>
        <p:nvCxnSpPr>
          <p:cNvPr id="21" name="Connector: Curved 44">
            <a:extLst>
              <a:ext uri="{FF2B5EF4-FFF2-40B4-BE49-F238E27FC236}">
                <a16:creationId xmlns:a16="http://schemas.microsoft.com/office/drawing/2014/main" id="{003C34F4-4284-FFEA-F1FF-0AA2A750F530}"/>
              </a:ext>
            </a:extLst>
          </p:cNvPr>
          <p:cNvCxnSpPr>
            <a:cxnSpLocks/>
          </p:cNvCxnSpPr>
          <p:nvPr/>
        </p:nvCxnSpPr>
        <p:spPr>
          <a:xfrm rot="5400000" flipH="1" flipV="1">
            <a:off x="3663432" y="4352789"/>
            <a:ext cx="18673" cy="1081049"/>
          </a:xfrm>
          <a:prstGeom prst="curvedConnector3">
            <a:avLst>
              <a:gd name="adj1" fmla="val -1224227"/>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44">
            <a:extLst>
              <a:ext uri="{FF2B5EF4-FFF2-40B4-BE49-F238E27FC236}">
                <a16:creationId xmlns:a16="http://schemas.microsoft.com/office/drawing/2014/main" id="{7D61990F-26E3-F8D1-8F83-47373856A7D6}"/>
              </a:ext>
            </a:extLst>
          </p:cNvPr>
          <p:cNvCxnSpPr>
            <a:cxnSpLocks/>
            <a:stCxn id="15" idx="2"/>
            <a:endCxn id="23" idx="2"/>
          </p:cNvCxnSpPr>
          <p:nvPr/>
        </p:nvCxnSpPr>
        <p:spPr>
          <a:xfrm rot="16200000" flipH="1">
            <a:off x="4792592" y="4302560"/>
            <a:ext cx="13544" cy="1057501"/>
          </a:xfrm>
          <a:prstGeom prst="curvedConnector3">
            <a:avLst>
              <a:gd name="adj1" fmla="val 178783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FE16A94-0D27-43AC-A07D-7B232336A00B}"/>
                  </a:ext>
                </a:extLst>
              </p:cNvPr>
              <p:cNvSpPr txBox="1"/>
              <p:nvPr/>
            </p:nvSpPr>
            <p:spPr>
              <a:xfrm>
                <a:off x="4886872" y="4468751"/>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−3</m:t>
                      </m:r>
                    </m:oMath>
                  </m:oMathPara>
                </a14:m>
                <a:endParaRPr lang="en-US" dirty="0"/>
              </a:p>
            </p:txBody>
          </p:sp>
        </mc:Choice>
        <mc:Fallback xmlns="">
          <p:sp>
            <p:nvSpPr>
              <p:cNvPr id="23" name="TextBox 22">
                <a:extLst>
                  <a:ext uri="{FF2B5EF4-FFF2-40B4-BE49-F238E27FC236}">
                    <a16:creationId xmlns:a16="http://schemas.microsoft.com/office/drawing/2014/main" id="{CFE16A94-0D27-43AC-A07D-7B232336A00B}"/>
                  </a:ext>
                </a:extLst>
              </p:cNvPr>
              <p:cNvSpPr txBox="1">
                <a:spLocks noRot="1" noChangeAspect="1" noMove="1" noResize="1" noEditPoints="1" noAdjustHandles="1" noChangeArrowheads="1" noChangeShapeType="1" noTextEdit="1"/>
              </p:cNvSpPr>
              <p:nvPr/>
            </p:nvSpPr>
            <p:spPr>
              <a:xfrm>
                <a:off x="4886872" y="4468751"/>
                <a:ext cx="882486"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2EB191A-5F51-B8AD-8577-B4720D915A7F}"/>
                  </a:ext>
                </a:extLst>
              </p:cNvPr>
              <p:cNvSpPr txBox="1"/>
              <p:nvPr/>
            </p:nvSpPr>
            <p:spPr>
              <a:xfrm>
                <a:off x="2908226" y="3701992"/>
                <a:ext cx="4579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3</m:t>
                          </m:r>
                        </m:sub>
                      </m:sSub>
                    </m:oMath>
                  </m:oMathPara>
                </a14:m>
                <a:endParaRPr lang="en-US" dirty="0"/>
              </a:p>
            </p:txBody>
          </p:sp>
        </mc:Choice>
        <mc:Fallback xmlns="">
          <p:sp>
            <p:nvSpPr>
              <p:cNvPr id="24" name="TextBox 23">
                <a:extLst>
                  <a:ext uri="{FF2B5EF4-FFF2-40B4-BE49-F238E27FC236}">
                    <a16:creationId xmlns:a16="http://schemas.microsoft.com/office/drawing/2014/main" id="{52EB191A-5F51-B8AD-8577-B4720D915A7F}"/>
                  </a:ext>
                </a:extLst>
              </p:cNvPr>
              <p:cNvSpPr txBox="1">
                <a:spLocks noRot="1" noChangeAspect="1" noMove="1" noResize="1" noEditPoints="1" noAdjustHandles="1" noChangeArrowheads="1" noChangeShapeType="1" noTextEdit="1"/>
              </p:cNvSpPr>
              <p:nvPr/>
            </p:nvSpPr>
            <p:spPr>
              <a:xfrm>
                <a:off x="2908226" y="3701992"/>
                <a:ext cx="457946"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D6D89D4-7F18-6FA0-FDFF-D31007BE06CA}"/>
                  </a:ext>
                </a:extLst>
              </p:cNvPr>
              <p:cNvSpPr txBox="1"/>
              <p:nvPr/>
            </p:nvSpPr>
            <p:spPr>
              <a:xfrm>
                <a:off x="4657899" y="5099851"/>
                <a:ext cx="4579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6</m:t>
                          </m:r>
                        </m:sub>
                      </m:sSub>
                    </m:oMath>
                  </m:oMathPara>
                </a14:m>
                <a:endParaRPr lang="en-US" dirty="0"/>
              </a:p>
            </p:txBody>
          </p:sp>
        </mc:Choice>
        <mc:Fallback xmlns="">
          <p:sp>
            <p:nvSpPr>
              <p:cNvPr id="25" name="TextBox 24">
                <a:extLst>
                  <a:ext uri="{FF2B5EF4-FFF2-40B4-BE49-F238E27FC236}">
                    <a16:creationId xmlns:a16="http://schemas.microsoft.com/office/drawing/2014/main" id="{0D6D89D4-7F18-6FA0-FDFF-D31007BE06CA}"/>
                  </a:ext>
                </a:extLst>
              </p:cNvPr>
              <p:cNvSpPr txBox="1">
                <a:spLocks noRot="1" noChangeAspect="1" noMove="1" noResize="1" noEditPoints="1" noAdjustHandles="1" noChangeArrowheads="1" noChangeShapeType="1" noTextEdit="1"/>
              </p:cNvSpPr>
              <p:nvPr/>
            </p:nvSpPr>
            <p:spPr>
              <a:xfrm>
                <a:off x="4657899" y="5099851"/>
                <a:ext cx="457946" cy="369332"/>
              </a:xfrm>
              <a:prstGeom prst="rect">
                <a:avLst/>
              </a:prstGeom>
              <a:blipFill>
                <a:blip r:embed="rId17"/>
                <a:stretch>
                  <a:fillRect/>
                </a:stretch>
              </a:blipFill>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ECCDC52E-B95F-0469-4DF0-EFC5D02AAFD7}"/>
              </a:ext>
            </a:extLst>
          </p:cNvPr>
          <p:cNvGrpSpPr/>
          <p:nvPr/>
        </p:nvGrpSpPr>
        <p:grpSpPr>
          <a:xfrm>
            <a:off x="10001906" y="1315329"/>
            <a:ext cx="1742144" cy="2598647"/>
            <a:chOff x="9035717" y="1973180"/>
            <a:chExt cx="2743200" cy="2959768"/>
          </a:xfrm>
        </p:grpSpPr>
        <p:sp>
          <p:nvSpPr>
            <p:cNvPr id="44" name="Rectangle 43">
              <a:extLst>
                <a:ext uri="{FF2B5EF4-FFF2-40B4-BE49-F238E27FC236}">
                  <a16:creationId xmlns:a16="http://schemas.microsoft.com/office/drawing/2014/main" id="{5A97F221-4C14-3A94-4708-2331A4E55A93}"/>
                </a:ext>
              </a:extLst>
            </p:cNvPr>
            <p:cNvSpPr/>
            <p:nvPr/>
          </p:nvSpPr>
          <p:spPr>
            <a:xfrm>
              <a:off x="9035717" y="1973180"/>
              <a:ext cx="2743200" cy="295976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7DCA531-A8C5-8A53-85A1-4C9108335EA6}"/>
                </a:ext>
              </a:extLst>
            </p:cNvPr>
            <p:cNvGrpSpPr/>
            <p:nvPr/>
          </p:nvGrpSpPr>
          <p:grpSpPr>
            <a:xfrm>
              <a:off x="9284837" y="3462292"/>
              <a:ext cx="2270992" cy="1030824"/>
              <a:chOff x="9284837" y="3462292"/>
              <a:chExt cx="2270992" cy="1030824"/>
            </a:xfrm>
          </p:grpSpPr>
          <p:cxnSp>
            <p:nvCxnSpPr>
              <p:cNvPr id="36" name="Connector: Curved 44">
                <a:extLst>
                  <a:ext uri="{FF2B5EF4-FFF2-40B4-BE49-F238E27FC236}">
                    <a16:creationId xmlns:a16="http://schemas.microsoft.com/office/drawing/2014/main" id="{34F67CE3-6CFB-083D-CC76-2B8146F8C2B2}"/>
                  </a:ext>
                </a:extLst>
              </p:cNvPr>
              <p:cNvCxnSpPr>
                <a:cxnSpLocks/>
              </p:cNvCxnSpPr>
              <p:nvPr/>
            </p:nvCxnSpPr>
            <p:spPr>
              <a:xfrm rot="16200000" flipV="1">
                <a:off x="10379061" y="2778225"/>
                <a:ext cx="517" cy="2188966"/>
              </a:xfrm>
              <a:prstGeom prst="curvedConnector3">
                <a:avLst>
                  <a:gd name="adj1" fmla="val 165048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A6F7E24-CA08-E9E3-D821-DDF9733A5299}"/>
                  </a:ext>
                </a:extLst>
              </p:cNvPr>
              <p:cNvSpPr txBox="1"/>
              <p:nvPr/>
            </p:nvSpPr>
            <p:spPr>
              <a:xfrm>
                <a:off x="9604940" y="3462292"/>
                <a:ext cx="1569426" cy="420656"/>
              </a:xfrm>
              <a:prstGeom prst="rect">
                <a:avLst/>
              </a:prstGeom>
              <a:noFill/>
            </p:spPr>
            <p:txBody>
              <a:bodyPr wrap="none" rtlCol="0">
                <a:spAutoFit/>
              </a:bodyPr>
              <a:lstStyle/>
              <a:p>
                <a:r>
                  <a:rPr lang="en-US" dirty="0"/>
                  <a:t>Buy token 1</a:t>
                </a:r>
              </a:p>
            </p:txBody>
          </p:sp>
          <p:sp>
            <p:nvSpPr>
              <p:cNvPr id="38" name="TextBox 37">
                <a:extLst>
                  <a:ext uri="{FF2B5EF4-FFF2-40B4-BE49-F238E27FC236}">
                    <a16:creationId xmlns:a16="http://schemas.microsoft.com/office/drawing/2014/main" id="{A461CDDD-5D6E-67FF-1A7F-1D9F29AE0187}"/>
                  </a:ext>
                </a:extLst>
              </p:cNvPr>
              <p:cNvSpPr txBox="1"/>
              <p:nvPr/>
            </p:nvSpPr>
            <p:spPr>
              <a:xfrm>
                <a:off x="9592917" y="4072460"/>
                <a:ext cx="1540151" cy="420656"/>
              </a:xfrm>
              <a:prstGeom prst="rect">
                <a:avLst/>
              </a:prstGeom>
              <a:noFill/>
            </p:spPr>
            <p:txBody>
              <a:bodyPr wrap="none" rtlCol="0">
                <a:spAutoFit/>
              </a:bodyPr>
              <a:lstStyle/>
              <a:p>
                <a:r>
                  <a:rPr lang="en-US" dirty="0"/>
                  <a:t>Sell token 1</a:t>
                </a:r>
              </a:p>
            </p:txBody>
          </p:sp>
          <p:cxnSp>
            <p:nvCxnSpPr>
              <p:cNvPr id="41" name="Connector: Curved 44">
                <a:extLst>
                  <a:ext uri="{FF2B5EF4-FFF2-40B4-BE49-F238E27FC236}">
                    <a16:creationId xmlns:a16="http://schemas.microsoft.com/office/drawing/2014/main" id="{A05F5495-67A8-F91C-0527-DE87FD0782AF}"/>
                  </a:ext>
                </a:extLst>
              </p:cNvPr>
              <p:cNvCxnSpPr>
                <a:cxnSpLocks/>
              </p:cNvCxnSpPr>
              <p:nvPr/>
            </p:nvCxnSpPr>
            <p:spPr>
              <a:xfrm>
                <a:off x="9286245" y="4481363"/>
                <a:ext cx="2269584" cy="1198"/>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2" name="TextBox 41">
            <a:extLst>
              <a:ext uri="{FF2B5EF4-FFF2-40B4-BE49-F238E27FC236}">
                <a16:creationId xmlns:a16="http://schemas.microsoft.com/office/drawing/2014/main" id="{69334B20-7921-1B49-91C6-F7D2AE95D007}"/>
              </a:ext>
            </a:extLst>
          </p:cNvPr>
          <p:cNvSpPr txBox="1"/>
          <p:nvPr/>
        </p:nvSpPr>
        <p:spPr>
          <a:xfrm>
            <a:off x="834298" y="1285162"/>
            <a:ext cx="10148006" cy="553998"/>
          </a:xfrm>
          <a:prstGeom prst="rect">
            <a:avLst/>
          </a:prstGeom>
          <a:noFill/>
        </p:spPr>
        <p:txBody>
          <a:bodyPr wrap="square">
            <a:spAutoFit/>
          </a:bodyPr>
          <a:lstStyle/>
          <a:p>
            <a:pPr marL="0" indent="0">
              <a:buNone/>
            </a:pPr>
            <a:r>
              <a:rPr lang="en-US" sz="3000" b="1" dirty="0"/>
              <a:t>Theorem</a:t>
            </a:r>
            <a:r>
              <a:rPr lang="en-US" sz="3000" dirty="0"/>
              <a:t>. No sequencing rule is MEV-proof for the CPMM.</a:t>
            </a:r>
          </a:p>
        </p:txBody>
      </p:sp>
    </p:spTree>
    <p:custDataLst>
      <p:tags r:id="rId1"/>
    </p:custDataLst>
    <p:extLst>
      <p:ext uri="{BB962C8B-B14F-4D97-AF65-F5344CB8AC3E}">
        <p14:creationId xmlns:p14="http://schemas.microsoft.com/office/powerpoint/2010/main" val="212293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p:bldP spid="11" grpId="0"/>
      <p:bldP spid="14" grpId="0"/>
      <p:bldP spid="15" grpId="0"/>
      <p:bldP spid="17" grpId="0"/>
      <p:bldP spid="19" grpId="0"/>
      <p:bldP spid="20" grpId="0"/>
      <p:bldP spid="23"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a:xfrm>
            <a:off x="838200" y="97705"/>
            <a:ext cx="10515600" cy="1325563"/>
          </a:xfrm>
        </p:spPr>
        <p:txBody>
          <a:bodyPr/>
          <a:lstStyle/>
          <a:p>
            <a:r>
              <a:rPr lang="en-US" dirty="0"/>
              <a:t>Impossibility Result</a:t>
            </a:r>
          </a:p>
        </p:txBody>
      </p:sp>
      <p:sp>
        <p:nvSpPr>
          <p:cNvPr id="3" name="Content Placeholder 2">
            <a:extLst>
              <a:ext uri="{FF2B5EF4-FFF2-40B4-BE49-F238E27FC236}">
                <a16:creationId xmlns:a16="http://schemas.microsoft.com/office/drawing/2014/main" id="{224255FF-6060-938C-8986-BF819515A8DE}"/>
              </a:ext>
            </a:extLst>
          </p:cNvPr>
          <p:cNvSpPr>
            <a:spLocks noGrp="1"/>
          </p:cNvSpPr>
          <p:nvPr>
            <p:ph idx="1"/>
          </p:nvPr>
        </p:nvSpPr>
        <p:spPr>
          <a:xfrm>
            <a:off x="838199" y="2035106"/>
            <a:ext cx="8774607" cy="4822894"/>
          </a:xfrm>
        </p:spPr>
        <p:txBody>
          <a:bodyPr>
            <a:normAutofit/>
          </a:bodyPr>
          <a:lstStyle/>
          <a:p>
            <a:pPr marL="0" indent="0">
              <a:buNone/>
            </a:pPr>
            <a:r>
              <a:rPr lang="en-US" b="1" dirty="0"/>
              <a:t>Proof sketch:</a:t>
            </a:r>
          </a:p>
          <a:p>
            <a:pPr marL="514350" indent="-514350">
              <a:buFont typeface="+mj-lt"/>
              <a:buAutoNum type="arabicPeriod"/>
            </a:pPr>
            <a:r>
              <a:rPr lang="en-US" dirty="0"/>
              <a:t>Suppose </a:t>
            </a:r>
            <a:r>
              <a:rPr lang="en-US" i="1" dirty="0"/>
              <a:t>T</a:t>
            </a:r>
            <a:r>
              <a:rPr lang="en-US" dirty="0"/>
              <a:t> is {3 @ Buy(2), 3 @ Sell(1)}. Show whatever the ordering, there exists an MEV attack</a:t>
            </a:r>
          </a:p>
          <a:p>
            <a:pPr marL="514350" indent="-514350">
              <a:buFont typeface="+mj-lt"/>
              <a:buAutoNum type="arabicPeriod"/>
            </a:pPr>
            <a:r>
              <a:rPr lang="en-US" dirty="0"/>
              <a:t>Example:</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p:txBody>
      </p:sp>
      <p:sp>
        <p:nvSpPr>
          <p:cNvPr id="5" name="TextBox 4">
            <a:extLst>
              <a:ext uri="{FF2B5EF4-FFF2-40B4-BE49-F238E27FC236}">
                <a16:creationId xmlns:a16="http://schemas.microsoft.com/office/drawing/2014/main" id="{181D94B1-2C95-B5F4-B562-263ACD69FC71}"/>
              </a:ext>
            </a:extLst>
          </p:cNvPr>
          <p:cNvSpPr txBox="1"/>
          <p:nvPr/>
        </p:nvSpPr>
        <p:spPr>
          <a:xfrm>
            <a:off x="8767980" y="4759419"/>
            <a:ext cx="1742144" cy="369332"/>
          </a:xfrm>
          <a:prstGeom prst="rect">
            <a:avLst/>
          </a:prstGeom>
          <a:noFill/>
        </p:spPr>
        <p:txBody>
          <a:bodyPr wrap="none" rtlCol="0">
            <a:spAutoFit/>
          </a:bodyPr>
          <a:lstStyle/>
          <a:p>
            <a:r>
              <a:rPr lang="en-US" dirty="0"/>
              <a:t>Token 1 reserves</a:t>
            </a:r>
          </a:p>
        </p:txBody>
      </p:sp>
      <p:cxnSp>
        <p:nvCxnSpPr>
          <p:cNvPr id="6" name="Straight Arrow Connector 5">
            <a:extLst>
              <a:ext uri="{FF2B5EF4-FFF2-40B4-BE49-F238E27FC236}">
                <a16:creationId xmlns:a16="http://schemas.microsoft.com/office/drawing/2014/main" id="{9A9891EE-874D-F2B8-4C0B-93087CB3E0C1}"/>
              </a:ext>
            </a:extLst>
          </p:cNvPr>
          <p:cNvCxnSpPr>
            <a:cxnSpLocks/>
          </p:cNvCxnSpPr>
          <p:nvPr/>
        </p:nvCxnSpPr>
        <p:spPr>
          <a:xfrm>
            <a:off x="1809021" y="4479244"/>
            <a:ext cx="85739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E0B52B-85C3-8F3C-ECEE-C7BDAC5EEAC5}"/>
                  </a:ext>
                </a:extLst>
              </p:cNvPr>
              <p:cNvSpPr txBox="1"/>
              <p:nvPr/>
            </p:nvSpPr>
            <p:spPr>
              <a:xfrm>
                <a:off x="6025652" y="4470089"/>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−2</m:t>
                      </m:r>
                    </m:oMath>
                  </m:oMathPara>
                </a14:m>
                <a:endParaRPr lang="en-US" dirty="0"/>
              </a:p>
            </p:txBody>
          </p:sp>
        </mc:Choice>
        <mc:Fallback xmlns="">
          <p:sp>
            <p:nvSpPr>
              <p:cNvPr id="7" name="TextBox 6">
                <a:extLst>
                  <a:ext uri="{FF2B5EF4-FFF2-40B4-BE49-F238E27FC236}">
                    <a16:creationId xmlns:a16="http://schemas.microsoft.com/office/drawing/2014/main" id="{84E0B52B-85C3-8F3C-ECEE-C7BDAC5EEAC5}"/>
                  </a:ext>
                </a:extLst>
              </p:cNvPr>
              <p:cNvSpPr txBox="1">
                <a:spLocks noRot="1" noChangeAspect="1" noMove="1" noResize="1" noEditPoints="1" noAdjustHandles="1" noChangeArrowheads="1" noChangeShapeType="1" noTextEdit="1"/>
              </p:cNvSpPr>
              <p:nvPr/>
            </p:nvSpPr>
            <p:spPr>
              <a:xfrm>
                <a:off x="6025652" y="4470089"/>
                <a:ext cx="882486" cy="369332"/>
              </a:xfrm>
              <a:prstGeom prst="rect">
                <a:avLst/>
              </a:prstGeom>
              <a:blipFill>
                <a:blip r:embed="rId6"/>
                <a:stretch>
                  <a:fillRect/>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2A362B76-E909-E6C9-4B2A-CEF82ED203E6}"/>
              </a:ext>
            </a:extLst>
          </p:cNvPr>
          <p:cNvGrpSpPr/>
          <p:nvPr/>
        </p:nvGrpSpPr>
        <p:grpSpPr>
          <a:xfrm>
            <a:off x="6997777" y="3606853"/>
            <a:ext cx="1897348" cy="1233085"/>
            <a:chOff x="4994187" y="3849915"/>
            <a:chExt cx="1897348" cy="1233085"/>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3D5AE3E-D4CC-2FCF-09BD-6DB63EBCC404}"/>
                    </a:ext>
                  </a:extLst>
                </p:cNvPr>
                <p:cNvSpPr txBox="1"/>
                <p:nvPr/>
              </p:nvSpPr>
              <p:spPr>
                <a:xfrm>
                  <a:off x="6413007" y="4713668"/>
                  <a:ext cx="4785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𝑋</m:t>
                            </m:r>
                          </m:e>
                          <m:sub>
                            <m:r>
                              <a:rPr lang="en-US" b="0" i="1" dirty="0" smtClean="0">
                                <a:latin typeface="Cambria Math" panose="02040503050406030204" pitchFamily="18" charset="0"/>
                              </a:rPr>
                              <m:t>1</m:t>
                            </m:r>
                          </m:sub>
                        </m:sSub>
                      </m:oMath>
                    </m:oMathPara>
                  </a14:m>
                  <a:endParaRPr lang="en-US" dirty="0"/>
                </a:p>
              </p:txBody>
            </p:sp>
          </mc:Choice>
          <mc:Fallback xmlns="">
            <p:sp>
              <p:nvSpPr>
                <p:cNvPr id="62" name="TextBox 61">
                  <a:extLst>
                    <a:ext uri="{FF2B5EF4-FFF2-40B4-BE49-F238E27FC236}">
                      <a16:creationId xmlns:a16="http://schemas.microsoft.com/office/drawing/2014/main" id="{80925856-A0C6-1AB8-7C75-16419F17B6FA}"/>
                    </a:ext>
                  </a:extLst>
                </p:cNvPr>
                <p:cNvSpPr txBox="1">
                  <a:spLocks noRot="1" noChangeAspect="1" noMove="1" noResize="1" noEditPoints="1" noAdjustHandles="1" noChangeArrowheads="1" noChangeShapeType="1" noTextEdit="1"/>
                </p:cNvSpPr>
                <p:nvPr/>
              </p:nvSpPr>
              <p:spPr>
                <a:xfrm>
                  <a:off x="6413007" y="4713668"/>
                  <a:ext cx="478528"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2D4004B-0442-DB2B-1CED-10FDB5BF35F5}"/>
                    </a:ext>
                  </a:extLst>
                </p:cNvPr>
                <p:cNvSpPr txBox="1"/>
                <p:nvPr/>
              </p:nvSpPr>
              <p:spPr>
                <a:xfrm>
                  <a:off x="4994187" y="3849915"/>
                  <a:ext cx="1124282"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i="1" dirty="0" smtClean="0">
                              <a:latin typeface="Cambria Math" panose="02040503050406030204" pitchFamily="18" charset="0"/>
                            </a:rPr>
                            <m:t>1</m:t>
                          </m:r>
                        </m:sub>
                      </m:sSub>
                    </m:oMath>
                  </a14:m>
                  <a:r>
                    <a:rPr lang="en-US" dirty="0"/>
                    <a:t>: Buy(2)</a:t>
                  </a:r>
                </a:p>
              </p:txBody>
            </p:sp>
          </mc:Choice>
          <mc:Fallback xmlns="">
            <p:sp>
              <p:nvSpPr>
                <p:cNvPr id="10" name="TextBox 9">
                  <a:extLst>
                    <a:ext uri="{FF2B5EF4-FFF2-40B4-BE49-F238E27FC236}">
                      <a16:creationId xmlns:a16="http://schemas.microsoft.com/office/drawing/2014/main" id="{32D4004B-0442-DB2B-1CED-10FDB5BF35F5}"/>
                    </a:ext>
                  </a:extLst>
                </p:cNvPr>
                <p:cNvSpPr txBox="1">
                  <a:spLocks noRot="1" noChangeAspect="1" noMove="1" noResize="1" noEditPoints="1" noAdjustHandles="1" noChangeArrowheads="1" noChangeShapeType="1" noTextEdit="1"/>
                </p:cNvSpPr>
                <p:nvPr/>
              </p:nvSpPr>
              <p:spPr>
                <a:xfrm>
                  <a:off x="4994187" y="3849915"/>
                  <a:ext cx="1124282" cy="369332"/>
                </a:xfrm>
                <a:prstGeom prst="rect">
                  <a:avLst/>
                </a:prstGeom>
                <a:blipFill>
                  <a:blip r:embed="rId8"/>
                  <a:stretch>
                    <a:fillRect t="-10345" r="-3371" b="-2758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1ECCBD0-55E9-FBEB-5699-E350036B7125}"/>
                  </a:ext>
                </a:extLst>
              </p:cNvPr>
              <p:cNvSpPr txBox="1"/>
              <p:nvPr/>
            </p:nvSpPr>
            <p:spPr>
              <a:xfrm>
                <a:off x="5126526" y="3638159"/>
                <a:ext cx="4579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2</m:t>
                          </m:r>
                        </m:sub>
                      </m:sSub>
                    </m:oMath>
                  </m:oMathPara>
                </a14:m>
                <a:endParaRPr lang="en-US" dirty="0"/>
              </a:p>
            </p:txBody>
          </p:sp>
        </mc:Choice>
        <mc:Fallback xmlns="">
          <p:sp>
            <p:nvSpPr>
              <p:cNvPr id="11" name="TextBox 10">
                <a:extLst>
                  <a:ext uri="{FF2B5EF4-FFF2-40B4-BE49-F238E27FC236}">
                    <a16:creationId xmlns:a16="http://schemas.microsoft.com/office/drawing/2014/main" id="{B1ECCBD0-55E9-FBEB-5699-E350036B7125}"/>
                  </a:ext>
                </a:extLst>
              </p:cNvPr>
              <p:cNvSpPr txBox="1">
                <a:spLocks noRot="1" noChangeAspect="1" noMove="1" noResize="1" noEditPoints="1" noAdjustHandles="1" noChangeArrowheads="1" noChangeShapeType="1" noTextEdit="1"/>
              </p:cNvSpPr>
              <p:nvPr/>
            </p:nvSpPr>
            <p:spPr>
              <a:xfrm>
                <a:off x="5126526" y="3638159"/>
                <a:ext cx="457946" cy="369332"/>
              </a:xfrm>
              <a:prstGeom prst="rect">
                <a:avLst/>
              </a:prstGeom>
              <a:blipFill>
                <a:blip r:embed="rId9"/>
                <a:stretch>
                  <a:fillRect/>
                </a:stretch>
              </a:blipFill>
            </p:spPr>
            <p:txBody>
              <a:bodyPr/>
              <a:lstStyle/>
              <a:p>
                <a:r>
                  <a:rPr lang="en-US">
                    <a:noFill/>
                  </a:rPr>
                  <a:t> </a:t>
                </a:r>
              </a:p>
            </p:txBody>
          </p:sp>
        </mc:Fallback>
      </mc:AlternateContent>
      <p:cxnSp>
        <p:nvCxnSpPr>
          <p:cNvPr id="12" name="Connector: Curved 44">
            <a:extLst>
              <a:ext uri="{FF2B5EF4-FFF2-40B4-BE49-F238E27FC236}">
                <a16:creationId xmlns:a16="http://schemas.microsoft.com/office/drawing/2014/main" id="{DE7C3559-0180-4AAD-EA53-7720B9F76539}"/>
              </a:ext>
            </a:extLst>
          </p:cNvPr>
          <p:cNvCxnSpPr>
            <a:cxnSpLocks/>
            <a:stCxn id="9" idx="0"/>
            <a:endCxn id="7" idx="0"/>
          </p:cNvCxnSpPr>
          <p:nvPr/>
        </p:nvCxnSpPr>
        <p:spPr>
          <a:xfrm rot="16200000" flipV="1">
            <a:off x="7561120" y="3375865"/>
            <a:ext cx="517" cy="2188966"/>
          </a:xfrm>
          <a:prstGeom prst="curvedConnector3">
            <a:avLst>
              <a:gd name="adj1" fmla="val 7379439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44">
            <a:extLst>
              <a:ext uri="{FF2B5EF4-FFF2-40B4-BE49-F238E27FC236}">
                <a16:creationId xmlns:a16="http://schemas.microsoft.com/office/drawing/2014/main" id="{EC4A4453-6E10-2BAC-84F6-417AF4C6ABB4}"/>
              </a:ext>
            </a:extLst>
          </p:cNvPr>
          <p:cNvCxnSpPr>
            <a:cxnSpLocks/>
          </p:cNvCxnSpPr>
          <p:nvPr/>
        </p:nvCxnSpPr>
        <p:spPr>
          <a:xfrm rot="16200000" flipV="1">
            <a:off x="5320674" y="3344187"/>
            <a:ext cx="14882" cy="2196281"/>
          </a:xfrm>
          <a:prstGeom prst="curvedConnector3">
            <a:avLst>
              <a:gd name="adj1" fmla="val 2796681"/>
            </a:avLst>
          </a:prstGeom>
          <a:ln w="381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F51549A-D4D6-345A-757E-84FC6B6F1252}"/>
                  </a:ext>
                </a:extLst>
              </p:cNvPr>
              <p:cNvSpPr txBox="1"/>
              <p:nvPr/>
            </p:nvSpPr>
            <p:spPr>
              <a:xfrm>
                <a:off x="1948729" y="5190817"/>
                <a:ext cx="1098827"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4</m:t>
                        </m:r>
                      </m:sub>
                    </m:sSub>
                  </m:oMath>
                </a14:m>
                <a:r>
                  <a:rPr lang="en-US" dirty="0"/>
                  <a:t>: Sell(1)</a:t>
                </a:r>
              </a:p>
            </p:txBody>
          </p:sp>
        </mc:Choice>
        <mc:Fallback xmlns="">
          <p:sp>
            <p:nvSpPr>
              <p:cNvPr id="14" name="TextBox 13">
                <a:extLst>
                  <a:ext uri="{FF2B5EF4-FFF2-40B4-BE49-F238E27FC236}">
                    <a16:creationId xmlns:a16="http://schemas.microsoft.com/office/drawing/2014/main" id="{CF51549A-D4D6-345A-757E-84FC6B6F1252}"/>
                  </a:ext>
                </a:extLst>
              </p:cNvPr>
              <p:cNvSpPr txBox="1">
                <a:spLocks noRot="1" noChangeAspect="1" noMove="1" noResize="1" noEditPoints="1" noAdjustHandles="1" noChangeArrowheads="1" noChangeShapeType="1" noTextEdit="1"/>
              </p:cNvSpPr>
              <p:nvPr/>
            </p:nvSpPr>
            <p:spPr>
              <a:xfrm>
                <a:off x="1948729" y="5190817"/>
                <a:ext cx="1098827" cy="369332"/>
              </a:xfrm>
              <a:prstGeom prst="rect">
                <a:avLst/>
              </a:prstGeom>
              <a:blipFill>
                <a:blip r:embed="rId10"/>
                <a:stretch>
                  <a:fillRect t="-6667" r="-3409"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19D6384-EEC6-9D7C-E762-41B337C13395}"/>
                  </a:ext>
                </a:extLst>
              </p:cNvPr>
              <p:cNvSpPr txBox="1"/>
              <p:nvPr/>
            </p:nvSpPr>
            <p:spPr>
              <a:xfrm>
                <a:off x="3829371" y="4455207"/>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−4</m:t>
                      </m:r>
                    </m:oMath>
                  </m:oMathPara>
                </a14:m>
                <a:endParaRPr lang="en-US" dirty="0"/>
              </a:p>
            </p:txBody>
          </p:sp>
        </mc:Choice>
        <mc:Fallback xmlns="">
          <p:sp>
            <p:nvSpPr>
              <p:cNvPr id="15" name="TextBox 14">
                <a:extLst>
                  <a:ext uri="{FF2B5EF4-FFF2-40B4-BE49-F238E27FC236}">
                    <a16:creationId xmlns:a16="http://schemas.microsoft.com/office/drawing/2014/main" id="{819D6384-EEC6-9D7C-E762-41B337C13395}"/>
                  </a:ext>
                </a:extLst>
              </p:cNvPr>
              <p:cNvSpPr txBox="1">
                <a:spLocks noRot="1" noChangeAspect="1" noMove="1" noResize="1" noEditPoints="1" noAdjustHandles="1" noChangeArrowheads="1" noChangeShapeType="1" noTextEdit="1"/>
              </p:cNvSpPr>
              <p:nvPr/>
            </p:nvSpPr>
            <p:spPr>
              <a:xfrm>
                <a:off x="3829371" y="4455207"/>
                <a:ext cx="882486" cy="369332"/>
              </a:xfrm>
              <a:prstGeom prst="rect">
                <a:avLst/>
              </a:prstGeom>
              <a:blipFill>
                <a:blip r:embed="rId11"/>
                <a:stretch>
                  <a:fillRect/>
                </a:stretch>
              </a:blipFill>
            </p:spPr>
            <p:txBody>
              <a:bodyPr/>
              <a:lstStyle/>
              <a:p>
                <a:r>
                  <a:rPr lang="en-US">
                    <a:noFill/>
                  </a:rPr>
                  <a:t> </a:t>
                </a:r>
              </a:p>
            </p:txBody>
          </p:sp>
        </mc:Fallback>
      </mc:AlternateContent>
      <p:cxnSp>
        <p:nvCxnSpPr>
          <p:cNvPr id="16" name="Connector: Curved 44">
            <a:extLst>
              <a:ext uri="{FF2B5EF4-FFF2-40B4-BE49-F238E27FC236}">
                <a16:creationId xmlns:a16="http://schemas.microsoft.com/office/drawing/2014/main" id="{886A4E90-62F1-EABC-C2F0-99DAB3EF4EB3}"/>
              </a:ext>
            </a:extLst>
          </p:cNvPr>
          <p:cNvCxnSpPr>
            <a:cxnSpLocks/>
          </p:cNvCxnSpPr>
          <p:nvPr/>
        </p:nvCxnSpPr>
        <p:spPr>
          <a:xfrm rot="16200000" flipH="1" flipV="1">
            <a:off x="3068153" y="3346239"/>
            <a:ext cx="25758" cy="2196281"/>
          </a:xfrm>
          <a:prstGeom prst="curvedConnector3">
            <a:avLst>
              <a:gd name="adj1" fmla="val -1321391"/>
            </a:avLst>
          </a:prstGeom>
          <a:ln w="381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21722C3-E1E8-4964-1E76-8836290DD092}"/>
                  </a:ext>
                </a:extLst>
              </p:cNvPr>
              <p:cNvSpPr txBox="1"/>
              <p:nvPr/>
            </p:nvSpPr>
            <p:spPr>
              <a:xfrm>
                <a:off x="1548127" y="4516697"/>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−6</m:t>
                      </m:r>
                    </m:oMath>
                  </m:oMathPara>
                </a14:m>
                <a:endParaRPr lang="en-US" dirty="0"/>
              </a:p>
            </p:txBody>
          </p:sp>
        </mc:Choice>
        <mc:Fallback xmlns="">
          <p:sp>
            <p:nvSpPr>
              <p:cNvPr id="17" name="TextBox 16">
                <a:extLst>
                  <a:ext uri="{FF2B5EF4-FFF2-40B4-BE49-F238E27FC236}">
                    <a16:creationId xmlns:a16="http://schemas.microsoft.com/office/drawing/2014/main" id="{D21722C3-E1E8-4964-1E76-8836290DD092}"/>
                  </a:ext>
                </a:extLst>
              </p:cNvPr>
              <p:cNvSpPr txBox="1">
                <a:spLocks noRot="1" noChangeAspect="1" noMove="1" noResize="1" noEditPoints="1" noAdjustHandles="1" noChangeArrowheads="1" noChangeShapeType="1" noTextEdit="1"/>
              </p:cNvSpPr>
              <p:nvPr/>
            </p:nvSpPr>
            <p:spPr>
              <a:xfrm>
                <a:off x="1548127" y="4516697"/>
                <a:ext cx="882486" cy="369332"/>
              </a:xfrm>
              <a:prstGeom prst="rect">
                <a:avLst/>
              </a:prstGeom>
              <a:blipFill>
                <a:blip r:embed="rId12"/>
                <a:stretch>
                  <a:fillRect/>
                </a:stretch>
              </a:blipFill>
            </p:spPr>
            <p:txBody>
              <a:bodyPr/>
              <a:lstStyle/>
              <a:p>
                <a:r>
                  <a:rPr lang="en-US">
                    <a:noFill/>
                  </a:rPr>
                  <a:t> </a:t>
                </a:r>
              </a:p>
            </p:txBody>
          </p:sp>
        </mc:Fallback>
      </mc:AlternateContent>
      <p:cxnSp>
        <p:nvCxnSpPr>
          <p:cNvPr id="18" name="Connector: Curved 44">
            <a:extLst>
              <a:ext uri="{FF2B5EF4-FFF2-40B4-BE49-F238E27FC236}">
                <a16:creationId xmlns:a16="http://schemas.microsoft.com/office/drawing/2014/main" id="{F1F0DD4E-8BD9-44D2-7A8D-D58775E3B678}"/>
              </a:ext>
            </a:extLst>
          </p:cNvPr>
          <p:cNvCxnSpPr>
            <a:cxnSpLocks/>
            <a:stCxn id="17" idx="2"/>
            <a:endCxn id="19" idx="2"/>
          </p:cNvCxnSpPr>
          <p:nvPr/>
        </p:nvCxnSpPr>
        <p:spPr>
          <a:xfrm rot="5400000" flipH="1" flipV="1">
            <a:off x="2520557" y="4336168"/>
            <a:ext cx="18673" cy="1081049"/>
          </a:xfrm>
          <a:prstGeom prst="curvedConnector3">
            <a:avLst>
              <a:gd name="adj1" fmla="val -1224227"/>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0522D36-80AD-98C3-6D2F-659633DAC621}"/>
                  </a:ext>
                </a:extLst>
              </p:cNvPr>
              <p:cNvSpPr txBox="1"/>
              <p:nvPr/>
            </p:nvSpPr>
            <p:spPr>
              <a:xfrm>
                <a:off x="2629176" y="4498024"/>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−5</m:t>
                      </m:r>
                    </m:oMath>
                  </m:oMathPara>
                </a14:m>
                <a:endParaRPr lang="en-US" dirty="0"/>
              </a:p>
            </p:txBody>
          </p:sp>
        </mc:Choice>
        <mc:Fallback xmlns="">
          <p:sp>
            <p:nvSpPr>
              <p:cNvPr id="19" name="TextBox 18">
                <a:extLst>
                  <a:ext uri="{FF2B5EF4-FFF2-40B4-BE49-F238E27FC236}">
                    <a16:creationId xmlns:a16="http://schemas.microsoft.com/office/drawing/2014/main" id="{50522D36-80AD-98C3-6D2F-659633DAC621}"/>
                  </a:ext>
                </a:extLst>
              </p:cNvPr>
              <p:cNvSpPr txBox="1">
                <a:spLocks noRot="1" noChangeAspect="1" noMove="1" noResize="1" noEditPoints="1" noAdjustHandles="1" noChangeArrowheads="1" noChangeShapeType="1" noTextEdit="1"/>
              </p:cNvSpPr>
              <p:nvPr/>
            </p:nvSpPr>
            <p:spPr>
              <a:xfrm>
                <a:off x="2629176" y="4498024"/>
                <a:ext cx="882486"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688ACAE-4BF8-B037-0E5F-0EEAAAAC11FB}"/>
                  </a:ext>
                </a:extLst>
              </p:cNvPr>
              <p:cNvSpPr txBox="1"/>
              <p:nvPr/>
            </p:nvSpPr>
            <p:spPr>
              <a:xfrm>
                <a:off x="3443795" y="5170183"/>
                <a:ext cx="4579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5</m:t>
                          </m:r>
                        </m:sub>
                      </m:sSub>
                    </m:oMath>
                  </m:oMathPara>
                </a14:m>
                <a:endParaRPr lang="en-US" dirty="0"/>
              </a:p>
            </p:txBody>
          </p:sp>
        </mc:Choice>
        <mc:Fallback xmlns="">
          <p:sp>
            <p:nvSpPr>
              <p:cNvPr id="20" name="TextBox 19">
                <a:extLst>
                  <a:ext uri="{FF2B5EF4-FFF2-40B4-BE49-F238E27FC236}">
                    <a16:creationId xmlns:a16="http://schemas.microsoft.com/office/drawing/2014/main" id="{D688ACAE-4BF8-B037-0E5F-0EEAAAAC11FB}"/>
                  </a:ext>
                </a:extLst>
              </p:cNvPr>
              <p:cNvSpPr txBox="1">
                <a:spLocks noRot="1" noChangeAspect="1" noMove="1" noResize="1" noEditPoints="1" noAdjustHandles="1" noChangeArrowheads="1" noChangeShapeType="1" noTextEdit="1"/>
              </p:cNvSpPr>
              <p:nvPr/>
            </p:nvSpPr>
            <p:spPr>
              <a:xfrm>
                <a:off x="3443795" y="5170183"/>
                <a:ext cx="457946" cy="369332"/>
              </a:xfrm>
              <a:prstGeom prst="rect">
                <a:avLst/>
              </a:prstGeom>
              <a:blipFill>
                <a:blip r:embed="rId14"/>
                <a:stretch>
                  <a:fillRect/>
                </a:stretch>
              </a:blipFill>
            </p:spPr>
            <p:txBody>
              <a:bodyPr/>
              <a:lstStyle/>
              <a:p>
                <a:r>
                  <a:rPr lang="en-US">
                    <a:noFill/>
                  </a:rPr>
                  <a:t> </a:t>
                </a:r>
              </a:p>
            </p:txBody>
          </p:sp>
        </mc:Fallback>
      </mc:AlternateContent>
      <p:cxnSp>
        <p:nvCxnSpPr>
          <p:cNvPr id="21" name="Connector: Curved 44">
            <a:extLst>
              <a:ext uri="{FF2B5EF4-FFF2-40B4-BE49-F238E27FC236}">
                <a16:creationId xmlns:a16="http://schemas.microsoft.com/office/drawing/2014/main" id="{003C34F4-4284-FFEA-F1FF-0AA2A750F530}"/>
              </a:ext>
            </a:extLst>
          </p:cNvPr>
          <p:cNvCxnSpPr>
            <a:cxnSpLocks/>
          </p:cNvCxnSpPr>
          <p:nvPr/>
        </p:nvCxnSpPr>
        <p:spPr>
          <a:xfrm rot="5400000" flipH="1" flipV="1">
            <a:off x="3663432" y="4352789"/>
            <a:ext cx="18673" cy="1081049"/>
          </a:xfrm>
          <a:prstGeom prst="curvedConnector3">
            <a:avLst>
              <a:gd name="adj1" fmla="val -1224227"/>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44">
            <a:extLst>
              <a:ext uri="{FF2B5EF4-FFF2-40B4-BE49-F238E27FC236}">
                <a16:creationId xmlns:a16="http://schemas.microsoft.com/office/drawing/2014/main" id="{7D61990F-26E3-F8D1-8F83-47373856A7D6}"/>
              </a:ext>
            </a:extLst>
          </p:cNvPr>
          <p:cNvCxnSpPr>
            <a:cxnSpLocks/>
            <a:stCxn id="15" idx="2"/>
            <a:endCxn id="23" idx="2"/>
          </p:cNvCxnSpPr>
          <p:nvPr/>
        </p:nvCxnSpPr>
        <p:spPr>
          <a:xfrm rot="16200000" flipH="1">
            <a:off x="4792592" y="4302560"/>
            <a:ext cx="13544" cy="1057501"/>
          </a:xfrm>
          <a:prstGeom prst="curvedConnector3">
            <a:avLst>
              <a:gd name="adj1" fmla="val 1787832"/>
            </a:avLst>
          </a:prstGeom>
          <a:ln w="3810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FE16A94-0D27-43AC-A07D-7B232336A00B}"/>
                  </a:ext>
                </a:extLst>
              </p:cNvPr>
              <p:cNvSpPr txBox="1"/>
              <p:nvPr/>
            </p:nvSpPr>
            <p:spPr>
              <a:xfrm>
                <a:off x="4886872" y="4468751"/>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−3</m:t>
                      </m:r>
                    </m:oMath>
                  </m:oMathPara>
                </a14:m>
                <a:endParaRPr lang="en-US" dirty="0"/>
              </a:p>
            </p:txBody>
          </p:sp>
        </mc:Choice>
        <mc:Fallback xmlns="">
          <p:sp>
            <p:nvSpPr>
              <p:cNvPr id="23" name="TextBox 22">
                <a:extLst>
                  <a:ext uri="{FF2B5EF4-FFF2-40B4-BE49-F238E27FC236}">
                    <a16:creationId xmlns:a16="http://schemas.microsoft.com/office/drawing/2014/main" id="{CFE16A94-0D27-43AC-A07D-7B232336A00B}"/>
                  </a:ext>
                </a:extLst>
              </p:cNvPr>
              <p:cNvSpPr txBox="1">
                <a:spLocks noRot="1" noChangeAspect="1" noMove="1" noResize="1" noEditPoints="1" noAdjustHandles="1" noChangeArrowheads="1" noChangeShapeType="1" noTextEdit="1"/>
              </p:cNvSpPr>
              <p:nvPr/>
            </p:nvSpPr>
            <p:spPr>
              <a:xfrm>
                <a:off x="4886872" y="4468751"/>
                <a:ext cx="882486"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2EB191A-5F51-B8AD-8577-B4720D915A7F}"/>
                  </a:ext>
                </a:extLst>
              </p:cNvPr>
              <p:cNvSpPr txBox="1"/>
              <p:nvPr/>
            </p:nvSpPr>
            <p:spPr>
              <a:xfrm>
                <a:off x="2908226" y="3701992"/>
                <a:ext cx="4579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3</m:t>
                          </m:r>
                        </m:sub>
                      </m:sSub>
                    </m:oMath>
                  </m:oMathPara>
                </a14:m>
                <a:endParaRPr lang="en-US" dirty="0"/>
              </a:p>
            </p:txBody>
          </p:sp>
        </mc:Choice>
        <mc:Fallback xmlns="">
          <p:sp>
            <p:nvSpPr>
              <p:cNvPr id="24" name="TextBox 23">
                <a:extLst>
                  <a:ext uri="{FF2B5EF4-FFF2-40B4-BE49-F238E27FC236}">
                    <a16:creationId xmlns:a16="http://schemas.microsoft.com/office/drawing/2014/main" id="{52EB191A-5F51-B8AD-8577-B4720D915A7F}"/>
                  </a:ext>
                </a:extLst>
              </p:cNvPr>
              <p:cNvSpPr txBox="1">
                <a:spLocks noRot="1" noChangeAspect="1" noMove="1" noResize="1" noEditPoints="1" noAdjustHandles="1" noChangeArrowheads="1" noChangeShapeType="1" noTextEdit="1"/>
              </p:cNvSpPr>
              <p:nvPr/>
            </p:nvSpPr>
            <p:spPr>
              <a:xfrm>
                <a:off x="2908226" y="3701992"/>
                <a:ext cx="457946"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D6D89D4-7F18-6FA0-FDFF-D31007BE06CA}"/>
                  </a:ext>
                </a:extLst>
              </p:cNvPr>
              <p:cNvSpPr txBox="1"/>
              <p:nvPr/>
            </p:nvSpPr>
            <p:spPr>
              <a:xfrm>
                <a:off x="4657899" y="5099851"/>
                <a:ext cx="45794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6</m:t>
                          </m:r>
                        </m:sub>
                      </m:sSub>
                    </m:oMath>
                  </m:oMathPara>
                </a14:m>
                <a:endParaRPr lang="en-US" dirty="0"/>
              </a:p>
            </p:txBody>
          </p:sp>
        </mc:Choice>
        <mc:Fallback xmlns="">
          <p:sp>
            <p:nvSpPr>
              <p:cNvPr id="25" name="TextBox 24">
                <a:extLst>
                  <a:ext uri="{FF2B5EF4-FFF2-40B4-BE49-F238E27FC236}">
                    <a16:creationId xmlns:a16="http://schemas.microsoft.com/office/drawing/2014/main" id="{0D6D89D4-7F18-6FA0-FDFF-D31007BE06CA}"/>
                  </a:ext>
                </a:extLst>
              </p:cNvPr>
              <p:cNvSpPr txBox="1">
                <a:spLocks noRot="1" noChangeAspect="1" noMove="1" noResize="1" noEditPoints="1" noAdjustHandles="1" noChangeArrowheads="1" noChangeShapeType="1" noTextEdit="1"/>
              </p:cNvSpPr>
              <p:nvPr/>
            </p:nvSpPr>
            <p:spPr>
              <a:xfrm>
                <a:off x="4657899" y="5099851"/>
                <a:ext cx="457946" cy="369332"/>
              </a:xfrm>
              <a:prstGeom prst="rect">
                <a:avLst/>
              </a:prstGeom>
              <a:blipFill>
                <a:blip r:embed="rId17"/>
                <a:stretch>
                  <a:fillRect/>
                </a:stretch>
              </a:blipFill>
            </p:spPr>
            <p:txBody>
              <a:bodyPr/>
              <a:lstStyle/>
              <a:p>
                <a:r>
                  <a:rPr lang="en-US">
                    <a:noFill/>
                  </a:rPr>
                  <a:t> </a:t>
                </a:r>
              </a:p>
            </p:txBody>
          </p:sp>
        </mc:Fallback>
      </mc:AlternateContent>
      <p:grpSp>
        <p:nvGrpSpPr>
          <p:cNvPr id="45" name="Group 44">
            <a:extLst>
              <a:ext uri="{FF2B5EF4-FFF2-40B4-BE49-F238E27FC236}">
                <a16:creationId xmlns:a16="http://schemas.microsoft.com/office/drawing/2014/main" id="{ECCDC52E-B95F-0469-4DF0-EFC5D02AAFD7}"/>
              </a:ext>
            </a:extLst>
          </p:cNvPr>
          <p:cNvGrpSpPr/>
          <p:nvPr/>
        </p:nvGrpSpPr>
        <p:grpSpPr>
          <a:xfrm>
            <a:off x="10001906" y="1315329"/>
            <a:ext cx="1742144" cy="2598647"/>
            <a:chOff x="9035717" y="1973180"/>
            <a:chExt cx="2743200" cy="2959768"/>
          </a:xfrm>
        </p:grpSpPr>
        <p:sp>
          <p:nvSpPr>
            <p:cNvPr id="44" name="Rectangle 43">
              <a:extLst>
                <a:ext uri="{FF2B5EF4-FFF2-40B4-BE49-F238E27FC236}">
                  <a16:creationId xmlns:a16="http://schemas.microsoft.com/office/drawing/2014/main" id="{5A97F221-4C14-3A94-4708-2331A4E55A93}"/>
                </a:ext>
              </a:extLst>
            </p:cNvPr>
            <p:cNvSpPr/>
            <p:nvPr/>
          </p:nvSpPr>
          <p:spPr>
            <a:xfrm>
              <a:off x="9035717" y="1973180"/>
              <a:ext cx="2743200" cy="295976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7DCA531-A8C5-8A53-85A1-4C9108335EA6}"/>
                </a:ext>
              </a:extLst>
            </p:cNvPr>
            <p:cNvGrpSpPr/>
            <p:nvPr/>
          </p:nvGrpSpPr>
          <p:grpSpPr>
            <a:xfrm>
              <a:off x="9284837" y="3462292"/>
              <a:ext cx="2270992" cy="1030824"/>
              <a:chOff x="9284837" y="3462292"/>
              <a:chExt cx="2270992" cy="1030824"/>
            </a:xfrm>
          </p:grpSpPr>
          <p:cxnSp>
            <p:nvCxnSpPr>
              <p:cNvPr id="36" name="Connector: Curved 44">
                <a:extLst>
                  <a:ext uri="{FF2B5EF4-FFF2-40B4-BE49-F238E27FC236}">
                    <a16:creationId xmlns:a16="http://schemas.microsoft.com/office/drawing/2014/main" id="{34F67CE3-6CFB-083D-CC76-2B8146F8C2B2}"/>
                  </a:ext>
                </a:extLst>
              </p:cNvPr>
              <p:cNvCxnSpPr>
                <a:cxnSpLocks/>
              </p:cNvCxnSpPr>
              <p:nvPr/>
            </p:nvCxnSpPr>
            <p:spPr>
              <a:xfrm rot="16200000" flipV="1">
                <a:off x="10379061" y="2778225"/>
                <a:ext cx="517" cy="2188966"/>
              </a:xfrm>
              <a:prstGeom prst="curvedConnector3">
                <a:avLst>
                  <a:gd name="adj1" fmla="val 165048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A6F7E24-CA08-E9E3-D821-DDF9733A5299}"/>
                  </a:ext>
                </a:extLst>
              </p:cNvPr>
              <p:cNvSpPr txBox="1"/>
              <p:nvPr/>
            </p:nvSpPr>
            <p:spPr>
              <a:xfrm>
                <a:off x="9604940" y="3462292"/>
                <a:ext cx="1569426" cy="420656"/>
              </a:xfrm>
              <a:prstGeom prst="rect">
                <a:avLst/>
              </a:prstGeom>
              <a:noFill/>
            </p:spPr>
            <p:txBody>
              <a:bodyPr wrap="none" rtlCol="0">
                <a:spAutoFit/>
              </a:bodyPr>
              <a:lstStyle/>
              <a:p>
                <a:r>
                  <a:rPr lang="en-US" dirty="0"/>
                  <a:t>Buy token 1</a:t>
                </a:r>
              </a:p>
            </p:txBody>
          </p:sp>
          <p:sp>
            <p:nvSpPr>
              <p:cNvPr id="38" name="TextBox 37">
                <a:extLst>
                  <a:ext uri="{FF2B5EF4-FFF2-40B4-BE49-F238E27FC236}">
                    <a16:creationId xmlns:a16="http://schemas.microsoft.com/office/drawing/2014/main" id="{A461CDDD-5D6E-67FF-1A7F-1D9F29AE0187}"/>
                  </a:ext>
                </a:extLst>
              </p:cNvPr>
              <p:cNvSpPr txBox="1"/>
              <p:nvPr/>
            </p:nvSpPr>
            <p:spPr>
              <a:xfrm>
                <a:off x="9592917" y="4072460"/>
                <a:ext cx="1540151" cy="420656"/>
              </a:xfrm>
              <a:prstGeom prst="rect">
                <a:avLst/>
              </a:prstGeom>
              <a:noFill/>
            </p:spPr>
            <p:txBody>
              <a:bodyPr wrap="none" rtlCol="0">
                <a:spAutoFit/>
              </a:bodyPr>
              <a:lstStyle/>
              <a:p>
                <a:r>
                  <a:rPr lang="en-US" dirty="0"/>
                  <a:t>Sell token 1</a:t>
                </a:r>
              </a:p>
            </p:txBody>
          </p:sp>
          <p:cxnSp>
            <p:nvCxnSpPr>
              <p:cNvPr id="41" name="Connector: Curved 44">
                <a:extLst>
                  <a:ext uri="{FF2B5EF4-FFF2-40B4-BE49-F238E27FC236}">
                    <a16:creationId xmlns:a16="http://schemas.microsoft.com/office/drawing/2014/main" id="{A05F5495-67A8-F91C-0527-DE87FD0782AF}"/>
                  </a:ext>
                </a:extLst>
              </p:cNvPr>
              <p:cNvCxnSpPr>
                <a:cxnSpLocks/>
              </p:cNvCxnSpPr>
              <p:nvPr/>
            </p:nvCxnSpPr>
            <p:spPr>
              <a:xfrm>
                <a:off x="9286245" y="4481363"/>
                <a:ext cx="2269584" cy="1198"/>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2" name="TextBox 41">
            <a:extLst>
              <a:ext uri="{FF2B5EF4-FFF2-40B4-BE49-F238E27FC236}">
                <a16:creationId xmlns:a16="http://schemas.microsoft.com/office/drawing/2014/main" id="{69334B20-7921-1B49-91C6-F7D2AE95D007}"/>
              </a:ext>
            </a:extLst>
          </p:cNvPr>
          <p:cNvSpPr txBox="1"/>
          <p:nvPr/>
        </p:nvSpPr>
        <p:spPr>
          <a:xfrm>
            <a:off x="834298" y="1285162"/>
            <a:ext cx="10148006" cy="553998"/>
          </a:xfrm>
          <a:prstGeom prst="rect">
            <a:avLst/>
          </a:prstGeom>
          <a:noFill/>
        </p:spPr>
        <p:txBody>
          <a:bodyPr wrap="square">
            <a:spAutoFit/>
          </a:bodyPr>
          <a:lstStyle/>
          <a:p>
            <a:pPr marL="0" indent="0">
              <a:buNone/>
            </a:pPr>
            <a:r>
              <a:rPr lang="en-US" sz="3000" b="1" dirty="0"/>
              <a:t>Theorem</a:t>
            </a:r>
            <a:r>
              <a:rPr lang="en-US" sz="3000" dirty="0"/>
              <a:t>. No sequencing rule is MEV-proof for the CPMM.</a:t>
            </a:r>
          </a:p>
        </p:txBody>
      </p:sp>
      <p:cxnSp>
        <p:nvCxnSpPr>
          <p:cNvPr id="33" name="Connector: Curved 44">
            <a:extLst>
              <a:ext uri="{FF2B5EF4-FFF2-40B4-BE49-F238E27FC236}">
                <a16:creationId xmlns:a16="http://schemas.microsoft.com/office/drawing/2014/main" id="{8BE0803E-1276-CE42-9DE6-C830E371BFDD}"/>
              </a:ext>
            </a:extLst>
          </p:cNvPr>
          <p:cNvCxnSpPr>
            <a:cxnSpLocks/>
          </p:cNvCxnSpPr>
          <p:nvPr/>
        </p:nvCxnSpPr>
        <p:spPr>
          <a:xfrm rot="16200000" flipH="1" flipV="1">
            <a:off x="10784996" y="1131261"/>
            <a:ext cx="22615" cy="1394808"/>
          </a:xfrm>
          <a:prstGeom prst="curvedConnector3">
            <a:avLst>
              <a:gd name="adj1" fmla="val 3320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2C3467E-1CD6-B04E-8F76-FF0AD2F83A53}"/>
              </a:ext>
            </a:extLst>
          </p:cNvPr>
          <p:cNvSpPr txBox="1"/>
          <p:nvPr/>
        </p:nvSpPr>
        <p:spPr>
          <a:xfrm>
            <a:off x="10583434" y="1493087"/>
            <a:ext cx="425740" cy="324270"/>
          </a:xfrm>
          <a:prstGeom prst="rect">
            <a:avLst/>
          </a:prstGeom>
          <a:noFill/>
        </p:spPr>
        <p:txBody>
          <a:bodyPr wrap="none" rtlCol="0">
            <a:spAutoFit/>
          </a:bodyPr>
          <a:lstStyle/>
          <a:p>
            <a:r>
              <a:rPr lang="en-US" dirty="0"/>
              <a:t>User </a:t>
            </a:r>
          </a:p>
        </p:txBody>
      </p:sp>
      <p:sp>
        <p:nvSpPr>
          <p:cNvPr id="35" name="TextBox 34">
            <a:extLst>
              <a:ext uri="{FF2B5EF4-FFF2-40B4-BE49-F238E27FC236}">
                <a16:creationId xmlns:a16="http://schemas.microsoft.com/office/drawing/2014/main" id="{1C2AD80E-799D-1644-9990-986B7374AEB6}"/>
              </a:ext>
            </a:extLst>
          </p:cNvPr>
          <p:cNvSpPr txBox="1"/>
          <p:nvPr/>
        </p:nvSpPr>
        <p:spPr>
          <a:xfrm>
            <a:off x="10317617" y="2074369"/>
            <a:ext cx="1180131" cy="369332"/>
          </a:xfrm>
          <a:prstGeom prst="rect">
            <a:avLst/>
          </a:prstGeom>
          <a:noFill/>
        </p:spPr>
        <p:txBody>
          <a:bodyPr wrap="none" rtlCol="0">
            <a:spAutoFit/>
          </a:bodyPr>
          <a:lstStyle/>
          <a:p>
            <a:r>
              <a:rPr lang="en-US" dirty="0"/>
              <a:t>Sequencer</a:t>
            </a:r>
          </a:p>
        </p:txBody>
      </p:sp>
      <p:cxnSp>
        <p:nvCxnSpPr>
          <p:cNvPr id="39" name="Connector: Curved 44">
            <a:extLst>
              <a:ext uri="{FF2B5EF4-FFF2-40B4-BE49-F238E27FC236}">
                <a16:creationId xmlns:a16="http://schemas.microsoft.com/office/drawing/2014/main" id="{CAB1001A-9F6C-5748-87C4-4F1119486B77}"/>
              </a:ext>
            </a:extLst>
          </p:cNvPr>
          <p:cNvCxnSpPr>
            <a:cxnSpLocks/>
          </p:cNvCxnSpPr>
          <p:nvPr/>
        </p:nvCxnSpPr>
        <p:spPr>
          <a:xfrm rot="16200000" flipV="1">
            <a:off x="10793753" y="1701459"/>
            <a:ext cx="454" cy="1390162"/>
          </a:xfrm>
          <a:prstGeom prst="curvedConnector3">
            <a:avLst>
              <a:gd name="adj1" fmla="val 1650484"/>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576AC7D-5917-8543-9D9B-AD9619757AFB}"/>
              </a:ext>
            </a:extLst>
          </p:cNvPr>
          <p:cNvSpPr txBox="1"/>
          <p:nvPr/>
        </p:nvSpPr>
        <p:spPr>
          <a:xfrm>
            <a:off x="825290" y="5701878"/>
            <a:ext cx="9669656" cy="954107"/>
          </a:xfrm>
          <a:prstGeom prst="rect">
            <a:avLst/>
          </a:prstGeom>
          <a:noFill/>
        </p:spPr>
        <p:txBody>
          <a:bodyPr wrap="square">
            <a:spAutoFit/>
          </a:bodyPr>
          <a:lstStyle/>
          <a:p>
            <a:pPr marL="514350" indent="-514350">
              <a:buFont typeface="+mj-lt"/>
              <a:buAutoNum type="arabicPeriod" startAt="3"/>
            </a:pPr>
            <a:r>
              <a:rPr lang="en-US" sz="2800" dirty="0"/>
              <a:t>Show that, for any order, at least two sells must trade at a higher price than the lowest-priced buy. </a:t>
            </a:r>
          </a:p>
        </p:txBody>
      </p:sp>
    </p:spTree>
    <p:custDataLst>
      <p:tags r:id="rId1"/>
    </p:custDataLst>
    <p:extLst>
      <p:ext uri="{BB962C8B-B14F-4D97-AF65-F5344CB8AC3E}">
        <p14:creationId xmlns:p14="http://schemas.microsoft.com/office/powerpoint/2010/main" val="39972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3</a:t>
            </a:fld>
            <a:endParaRPr lang="en-US" dirty="0"/>
          </a:p>
        </p:txBody>
      </p:sp>
      <p:pic>
        <p:nvPicPr>
          <p:cNvPr id="6146" name="Picture 2" descr="US-Bank-Failures-Column-Chart">
            <a:extLst>
              <a:ext uri="{FF2B5EF4-FFF2-40B4-BE49-F238E27FC236}">
                <a16:creationId xmlns:a16="http://schemas.microsoft.com/office/drawing/2014/main" id="{25A48093-1677-5B18-E7EA-EBD2429A4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3786" y="136525"/>
            <a:ext cx="6724428" cy="6596169"/>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07091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a:xfrm>
            <a:off x="838200" y="0"/>
            <a:ext cx="10515600" cy="1325563"/>
          </a:xfrm>
        </p:spPr>
        <p:txBody>
          <a:bodyPr/>
          <a:lstStyle/>
          <a:p>
            <a:r>
              <a:rPr lang="en-US" dirty="0"/>
              <a:t>The Verifiable Sequencing Rule</a:t>
            </a:r>
          </a:p>
        </p:txBody>
      </p:sp>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30</a:t>
            </a:fld>
            <a:endParaRPr lang="en-US"/>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9D0A2853-E7C3-6352-7B1C-0ECBC4CBBA8A}"/>
                  </a:ext>
                </a:extLst>
              </p:cNvPr>
              <p:cNvSpPr>
                <a:spLocks noGrp="1"/>
              </p:cNvSpPr>
              <p:nvPr>
                <p:ph idx="1"/>
              </p:nvPr>
            </p:nvSpPr>
            <p:spPr>
              <a:xfrm>
                <a:off x="838200" y="1124833"/>
                <a:ext cx="11060575" cy="4340045"/>
              </a:xfrm>
            </p:spPr>
            <p:txBody>
              <a:bodyPr>
                <a:normAutofit/>
              </a:bodyPr>
              <a:lstStyle/>
              <a:p>
                <a:pPr>
                  <a:lnSpc>
                    <a:spcPct val="80000"/>
                  </a:lnSpc>
                </a:pPr>
                <a:r>
                  <a:rPr lang="en-US" b="1" dirty="0"/>
                  <a:t>Input</a:t>
                </a:r>
                <a:r>
                  <a:rPr lang="en-US" dirty="0"/>
                  <a:t>: </a:t>
                </a:r>
                <a:r>
                  <a:rPr lang="en-US" i="1" dirty="0"/>
                  <a:t>initial state </a:t>
                </a:r>
                <a14:m>
                  <m:oMath xmlns:m="http://schemas.openxmlformats.org/officeDocument/2006/math">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X</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m:rPr>
                                <m:sty m:val="p"/>
                              </m:rPr>
                              <a:rPr lang="en-US" b="0" i="0" dirty="0" smtClean="0">
                                <a:latin typeface="Cambria Math" panose="02040503050406030204" pitchFamily="18" charset="0"/>
                              </a:rPr>
                              <m:t>X</m:t>
                            </m:r>
                          </m:e>
                          <m:sub>
                            <m:r>
                              <a:rPr lang="en-US" b="0" i="0" dirty="0" smtClean="0">
                                <a:latin typeface="Cambria Math" panose="02040503050406030204" pitchFamily="18" charset="0"/>
                              </a:rPr>
                              <m:t>0, 1</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0,  2</m:t>
                            </m:r>
                          </m:sub>
                        </m:sSub>
                      </m:e>
                    </m:d>
                  </m:oMath>
                </a14:m>
                <a:r>
                  <a:rPr lang="en-US" dirty="0"/>
                  <a:t>, transactions</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 (</m:t>
                        </m:r>
                        <m:r>
                          <a:rPr lang="en-US" i="1">
                            <a:latin typeface="Cambria Math" panose="02040503050406030204" pitchFamily="18" charset="0"/>
                          </a:rPr>
                          <m:t>𝑄</m:t>
                        </m:r>
                      </m:e>
                      <m:sup>
                        <m:r>
                          <a:rPr lang="en-US" i="1">
                            <a:latin typeface="Cambria Math" panose="02040503050406030204" pitchFamily="18" charset="0"/>
                          </a:rPr>
                          <m:t>𝑏𝑢𝑦</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𝑠𝑒𝑙𝑙</m:t>
                        </m:r>
                      </m:sup>
                    </m:sSup>
                    <m:r>
                      <a:rPr lang="en-US" b="0" i="1" smtClean="0">
                        <a:latin typeface="Cambria Math" panose="02040503050406030204" pitchFamily="18" charset="0"/>
                      </a:rPr>
                      <m:t>)</m:t>
                    </m:r>
                  </m:oMath>
                </a14:m>
                <a:r>
                  <a:rPr lang="en-US" dirty="0"/>
                  <a:t> yet to include</a:t>
                </a:r>
              </a:p>
              <a:p>
                <a:pPr>
                  <a:lnSpc>
                    <a:spcPct val="80000"/>
                  </a:lnSpc>
                </a:pPr>
                <a:r>
                  <a:rPr lang="en-US" b="1" dirty="0"/>
                  <a:t>Output</a:t>
                </a:r>
                <a:r>
                  <a:rPr lang="en-US" dirty="0"/>
                  <a:t>: </a:t>
                </a:r>
                <a:r>
                  <a:rPr lang="en-US" i="1" dirty="0"/>
                  <a:t>execution ordering</a:t>
                </a:r>
                <a:r>
                  <a:rPr lang="en-US" dirty="0"/>
                  <a:t> </a:t>
                </a:r>
                <a14:m>
                  <m:oMath xmlns:m="http://schemas.openxmlformats.org/officeDocument/2006/math">
                    <m:r>
                      <a:rPr lang="en-US" b="0" i="1" smtClean="0">
                        <a:latin typeface="Cambria Math" panose="02040503050406030204" pitchFamily="18" charset="0"/>
                      </a:rPr>
                      <m:t>𝑇</m:t>
                    </m:r>
                    <m:r>
                      <a:rPr lang="en-US" b="0" i="0" smtClean="0">
                        <a:latin typeface="Cambria Math" panose="02040503050406030204" pitchFamily="18" charset="0"/>
                      </a:rPr>
                      <m:t> </m:t>
                    </m:r>
                  </m:oMath>
                </a14:m>
                <a:r>
                  <a:rPr lang="en-US" dirty="0"/>
                  <a:t>(initially empty, length </a:t>
                </a:r>
                <a:r>
                  <a:rPr lang="en-US" i="1" dirty="0"/>
                  <a:t>t</a:t>
                </a:r>
                <a:r>
                  <a:rPr lang="en-US" dirty="0"/>
                  <a:t>)</a:t>
                </a:r>
              </a:p>
              <a:p>
                <a:pPr marL="514350" indent="-514350">
                  <a:lnSpc>
                    <a:spcPct val="80000"/>
                  </a:lnSpc>
                  <a:buFont typeface="+mj-lt"/>
                  <a:buAutoNum type="arabicPeriod"/>
                </a:pPr>
                <a:r>
                  <a:rPr lang="en-US" dirty="0"/>
                  <a:t>While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𝑏𝑢𝑦</m:t>
                        </m:r>
                      </m:sup>
                    </m:sSup>
                  </m:oMath>
                </a14:m>
                <a:r>
                  <a:rPr lang="en-US" dirty="0"/>
                  <a:t> and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𝑠𝑒𝑙𝑙</m:t>
                        </m:r>
                      </m:sup>
                    </m:sSup>
                  </m:oMath>
                </a14:m>
                <a:r>
                  <a:rPr lang="en-US" dirty="0"/>
                  <a:t> are both non-empty:</a:t>
                </a:r>
              </a:p>
              <a:p>
                <a:pPr marL="971550" lvl="1" indent="-514350">
                  <a:lnSpc>
                    <a:spcPct val="80000"/>
                  </a:lnSpc>
                  <a:buFont typeface="+mj-lt"/>
                  <a:buAutoNum type="alphaLcParenR"/>
                </a:pPr>
                <a:r>
                  <a:rPr lang="en-US" dirty="0"/>
                  <a:t>If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i="1" dirty="0">
                            <a:latin typeface="Cambria Math" panose="02040503050406030204" pitchFamily="18" charset="0"/>
                          </a:rPr>
                          <m:t>𝑡</m:t>
                        </m:r>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b="0" i="1" dirty="0" smtClean="0">
                            <a:latin typeface="Cambria Math" panose="02040503050406030204" pitchFamily="18" charset="0"/>
                          </a:rPr>
                          <m:t>0</m:t>
                        </m:r>
                        <m:r>
                          <a:rPr lang="en-US" i="1" dirty="0">
                            <a:latin typeface="Cambria Math" panose="02040503050406030204" pitchFamily="18" charset="0"/>
                          </a:rPr>
                          <m:t>,1</m:t>
                        </m:r>
                      </m:sub>
                    </m:sSub>
                    <m:r>
                      <a:rPr lang="en-US" b="0" i="0" dirty="0" smtClean="0">
                        <a:latin typeface="Cambria Math" panose="02040503050406030204" pitchFamily="18" charset="0"/>
                      </a:rPr>
                      <m:t>,</m:t>
                    </m:r>
                  </m:oMath>
                </a14:m>
                <a:r>
                  <a:rPr lang="en-US" dirty="0"/>
                  <a:t> append any </a:t>
                </a:r>
                <a14:m>
                  <m:oMath xmlns:m="http://schemas.openxmlformats.org/officeDocument/2006/math">
                    <m:r>
                      <a:rPr lang="en-US" i="1">
                        <a:latin typeface="Cambria Math" panose="02040503050406030204" pitchFamily="18" charset="0"/>
                      </a:rPr>
                      <m:t>𝐴</m:t>
                    </m:r>
                  </m:oMath>
                </a14:m>
                <a:r>
                  <a:rPr lang="en-US" dirty="0"/>
                  <a:t> </a:t>
                </a:r>
                <a14:m>
                  <m:oMath xmlns:m="http://schemas.openxmlformats.org/officeDocument/2006/math">
                    <m:r>
                      <a:rPr lang="en-US"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𝑏𝑢𝑦</m:t>
                        </m:r>
                      </m:sup>
                    </m:sSup>
                  </m:oMath>
                </a14:m>
                <a:r>
                  <a:rPr lang="en-US" dirty="0"/>
                  <a:t> to </a:t>
                </a:r>
                <a:r>
                  <a:rPr lang="en-US" i="1" dirty="0"/>
                  <a:t>T </a:t>
                </a:r>
                <a:r>
                  <a:rPr lang="en-US" dirty="0"/>
                  <a:t>and remove </a:t>
                </a:r>
                <a14:m>
                  <m:oMath xmlns:m="http://schemas.openxmlformats.org/officeDocument/2006/math">
                    <m:r>
                      <a:rPr lang="en-US" i="1">
                        <a:latin typeface="Cambria Math" panose="02040503050406030204" pitchFamily="18" charset="0"/>
                      </a:rPr>
                      <m:t>𝐴</m:t>
                    </m:r>
                  </m:oMath>
                </a14:m>
                <a:r>
                  <a:rPr lang="en-US" dirty="0"/>
                  <a:t> from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𝑏𝑢𝑦</m:t>
                        </m:r>
                      </m:sup>
                    </m:sSup>
                  </m:oMath>
                </a14:m>
                <a:r>
                  <a:rPr lang="en-US" dirty="0"/>
                  <a:t>.</a:t>
                </a:r>
              </a:p>
              <a:p>
                <a:pPr marL="971550" lvl="1" indent="-514350">
                  <a:lnSpc>
                    <a:spcPct val="80000"/>
                  </a:lnSpc>
                  <a:buFont typeface="+mj-lt"/>
                  <a:buAutoNum type="alphaLcParenR"/>
                </a:pPr>
                <a:r>
                  <a:rPr lang="en-US" dirty="0"/>
                  <a:t>Else, append any </a:t>
                </a:r>
                <a14:m>
                  <m:oMath xmlns:m="http://schemas.openxmlformats.org/officeDocument/2006/math">
                    <m:r>
                      <a:rPr lang="en-US" i="1">
                        <a:latin typeface="Cambria Math" panose="02040503050406030204" pitchFamily="18" charset="0"/>
                      </a:rPr>
                      <m:t>𝐴</m:t>
                    </m:r>
                  </m:oMath>
                </a14:m>
                <a:r>
                  <a:rPr lang="en-US" dirty="0"/>
                  <a:t> </a:t>
                </a:r>
                <a14:m>
                  <m:oMath xmlns:m="http://schemas.openxmlformats.org/officeDocument/2006/math">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b="0" i="1" smtClean="0">
                            <a:latin typeface="Cambria Math" panose="02040503050406030204" pitchFamily="18" charset="0"/>
                          </a:rPr>
                          <m:t>𝑠𝑒𝑙𝑙</m:t>
                        </m:r>
                      </m:sup>
                    </m:sSup>
                  </m:oMath>
                </a14:m>
                <a:r>
                  <a:rPr lang="en-US" dirty="0"/>
                  <a:t> to </a:t>
                </a:r>
                <a14:m>
                  <m:oMath xmlns:m="http://schemas.openxmlformats.org/officeDocument/2006/math">
                    <m:r>
                      <a:rPr lang="en-US" i="1" dirty="0">
                        <a:latin typeface="Cambria Math" panose="02040503050406030204" pitchFamily="18" charset="0"/>
                      </a:rPr>
                      <m:t>𝑇</m:t>
                    </m:r>
                  </m:oMath>
                </a14:m>
                <a:r>
                  <a:rPr lang="en-US" dirty="0"/>
                  <a:t> and remove </a:t>
                </a:r>
                <a14:m>
                  <m:oMath xmlns:m="http://schemas.openxmlformats.org/officeDocument/2006/math">
                    <m:r>
                      <a:rPr lang="en-US" i="1">
                        <a:latin typeface="Cambria Math" panose="02040503050406030204" pitchFamily="18" charset="0"/>
                      </a:rPr>
                      <m:t>𝐴</m:t>
                    </m:r>
                  </m:oMath>
                </a14:m>
                <a:r>
                  <a:rPr lang="en-US" dirty="0"/>
                  <a:t> from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b="0" i="1" smtClean="0">
                            <a:latin typeface="Cambria Math" panose="02040503050406030204" pitchFamily="18" charset="0"/>
                          </a:rPr>
                          <m:t>𝑠𝑒𝑙𝑙</m:t>
                        </m:r>
                      </m:sup>
                    </m:sSup>
                  </m:oMath>
                </a14:m>
                <a:r>
                  <a:rPr lang="en-US" dirty="0"/>
                  <a:t>.	</a:t>
                </a:r>
              </a:p>
              <a:p>
                <a:pPr marL="457200" indent="-457200">
                  <a:lnSpc>
                    <a:spcPct val="80000"/>
                  </a:lnSpc>
                  <a:buFont typeface="+mj-lt"/>
                  <a:buAutoNum type="arabicPeriod"/>
                </a:pPr>
                <a:r>
                  <a:rPr lang="en-US" dirty="0"/>
                  <a:t>Append the remaining transactions to </a:t>
                </a:r>
                <a14:m>
                  <m:oMath xmlns:m="http://schemas.openxmlformats.org/officeDocument/2006/math">
                    <m:r>
                      <a:rPr lang="en-US" i="1" dirty="0" smtClean="0">
                        <a:latin typeface="Cambria Math" panose="02040503050406030204" pitchFamily="18" charset="0"/>
                      </a:rPr>
                      <m:t>𝑇</m:t>
                    </m:r>
                  </m:oMath>
                </a14:m>
                <a:r>
                  <a:rPr lang="en-US" dirty="0"/>
                  <a:t> in any order</a:t>
                </a:r>
              </a:p>
              <a:p>
                <a:endParaRPr lang="en-US" dirty="0"/>
              </a:p>
            </p:txBody>
          </p:sp>
        </mc:Choice>
        <mc:Fallback xmlns="">
          <p:sp>
            <p:nvSpPr>
              <p:cNvPr id="10" name="Content Placeholder 9">
                <a:extLst>
                  <a:ext uri="{FF2B5EF4-FFF2-40B4-BE49-F238E27FC236}">
                    <a16:creationId xmlns:a16="http://schemas.microsoft.com/office/drawing/2014/main" id="{9D0A2853-E7C3-6352-7B1C-0ECBC4CBBA8A}"/>
                  </a:ext>
                </a:extLst>
              </p:cNvPr>
              <p:cNvSpPr>
                <a:spLocks noGrp="1" noRot="1" noChangeAspect="1" noMove="1" noResize="1" noEditPoints="1" noAdjustHandles="1" noChangeArrowheads="1" noChangeShapeType="1" noTextEdit="1"/>
              </p:cNvSpPr>
              <p:nvPr>
                <p:ph idx="1"/>
              </p:nvPr>
            </p:nvSpPr>
            <p:spPr>
              <a:xfrm>
                <a:off x="838200" y="1124833"/>
                <a:ext cx="11060575" cy="4340045"/>
              </a:xfrm>
              <a:blipFill>
                <a:blip r:embed="rId5"/>
                <a:stretch>
                  <a:fillRect l="-1148" t="-2332"/>
                </a:stretch>
              </a:blipFill>
            </p:spPr>
            <p:txBody>
              <a:bodyPr/>
              <a:lstStyle/>
              <a:p>
                <a:r>
                  <a:rPr lang="en-US">
                    <a:noFill/>
                  </a:rPr>
                  <a:t> </a:t>
                </a:r>
              </a:p>
            </p:txBody>
          </p:sp>
        </mc:Fallback>
      </mc:AlternateContent>
      <p:grpSp>
        <p:nvGrpSpPr>
          <p:cNvPr id="3" name="Group 2">
            <a:extLst>
              <a:ext uri="{FF2B5EF4-FFF2-40B4-BE49-F238E27FC236}">
                <a16:creationId xmlns:a16="http://schemas.microsoft.com/office/drawing/2014/main" id="{92C3E4DC-2290-DB30-5379-159779697ACD}"/>
              </a:ext>
            </a:extLst>
          </p:cNvPr>
          <p:cNvGrpSpPr/>
          <p:nvPr/>
        </p:nvGrpSpPr>
        <p:grpSpPr>
          <a:xfrm>
            <a:off x="7275746" y="5924175"/>
            <a:ext cx="1928869" cy="698496"/>
            <a:chOff x="7288272" y="5335977"/>
            <a:chExt cx="1928869" cy="698496"/>
          </a:xfrm>
        </p:grpSpPr>
        <p:cxnSp>
          <p:nvCxnSpPr>
            <p:cNvPr id="5" name="Connector: Curved 44">
              <a:extLst>
                <a:ext uri="{FF2B5EF4-FFF2-40B4-BE49-F238E27FC236}">
                  <a16:creationId xmlns:a16="http://schemas.microsoft.com/office/drawing/2014/main" id="{3678AB95-FCFE-C20B-B40A-6F0CBDD48067}"/>
                </a:ext>
              </a:extLst>
            </p:cNvPr>
            <p:cNvCxnSpPr>
              <a:cxnSpLocks/>
              <a:stCxn id="24" idx="2"/>
              <a:endCxn id="22" idx="2"/>
            </p:cNvCxnSpPr>
            <p:nvPr/>
          </p:nvCxnSpPr>
          <p:spPr>
            <a:xfrm rot="16200000" flipH="1">
              <a:off x="8249063" y="4375186"/>
              <a:ext cx="7288" cy="1928869"/>
            </a:xfrm>
            <a:prstGeom prst="curvedConnector3">
              <a:avLst>
                <a:gd name="adj1" fmla="val 3236663"/>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D236E0C-35E3-051D-77C3-46AE6A443C66}"/>
                    </a:ext>
                  </a:extLst>
                </p:cNvPr>
                <p:cNvSpPr txBox="1"/>
                <p:nvPr/>
              </p:nvSpPr>
              <p:spPr>
                <a:xfrm>
                  <a:off x="7968627" y="5665141"/>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3</m:t>
                            </m:r>
                          </m:sub>
                        </m:sSub>
                      </m:oMath>
                    </m:oMathPara>
                  </a14:m>
                  <a:endParaRPr lang="en-US" dirty="0"/>
                </a:p>
              </p:txBody>
            </p:sp>
          </mc:Choice>
          <mc:Fallback xmlns="">
            <p:sp>
              <p:nvSpPr>
                <p:cNvPr id="13" name="TextBox 12">
                  <a:extLst>
                    <a:ext uri="{FF2B5EF4-FFF2-40B4-BE49-F238E27FC236}">
                      <a16:creationId xmlns:a16="http://schemas.microsoft.com/office/drawing/2014/main" id="{1BE7BF62-D8CF-A580-9ECF-885C0124DEBB}"/>
                    </a:ext>
                  </a:extLst>
                </p:cNvPr>
                <p:cNvSpPr txBox="1">
                  <a:spLocks noRot="1" noChangeAspect="1" noMove="1" noResize="1" noEditPoints="1" noAdjustHandles="1" noChangeArrowheads="1" noChangeShapeType="1" noTextEdit="1"/>
                </p:cNvSpPr>
                <p:nvPr/>
              </p:nvSpPr>
              <p:spPr>
                <a:xfrm>
                  <a:off x="7968627" y="5665141"/>
                  <a:ext cx="654012" cy="369332"/>
                </a:xfrm>
                <a:prstGeom prst="rect">
                  <a:avLst/>
                </a:prstGeom>
                <a:blipFill>
                  <a:blip r:embed="rId7"/>
                  <a:stretch>
                    <a:fillRect/>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BD11562D-7D71-F57E-9415-BD28F4A7C62C}"/>
              </a:ext>
            </a:extLst>
          </p:cNvPr>
          <p:cNvGrpSpPr/>
          <p:nvPr/>
        </p:nvGrpSpPr>
        <p:grpSpPr>
          <a:xfrm>
            <a:off x="3231206" y="4639210"/>
            <a:ext cx="4044541" cy="921065"/>
            <a:chOff x="3243732" y="4051012"/>
            <a:chExt cx="4044541" cy="921065"/>
          </a:xfrm>
        </p:grpSpPr>
        <p:cxnSp>
          <p:nvCxnSpPr>
            <p:cNvPr id="8" name="Connector: Curved 44">
              <a:extLst>
                <a:ext uri="{FF2B5EF4-FFF2-40B4-BE49-F238E27FC236}">
                  <a16:creationId xmlns:a16="http://schemas.microsoft.com/office/drawing/2014/main" id="{79733275-AAA0-2EB2-A33C-9D585A4475AA}"/>
                </a:ext>
              </a:extLst>
            </p:cNvPr>
            <p:cNvCxnSpPr>
              <a:cxnSpLocks/>
              <a:stCxn id="24" idx="0"/>
              <a:endCxn id="23" idx="0"/>
            </p:cNvCxnSpPr>
            <p:nvPr/>
          </p:nvCxnSpPr>
          <p:spPr>
            <a:xfrm rot="16200000" flipH="1" flipV="1">
              <a:off x="5263286" y="2947090"/>
              <a:ext cx="5433" cy="4044541"/>
            </a:xfrm>
            <a:prstGeom prst="curvedConnector3">
              <a:avLst>
                <a:gd name="adj1" fmla="val -8127057"/>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6DD8749-5F17-F8B5-E5CC-18A8E59D6706}"/>
                    </a:ext>
                  </a:extLst>
                </p:cNvPr>
                <p:cNvSpPr txBox="1"/>
                <p:nvPr/>
              </p:nvSpPr>
              <p:spPr>
                <a:xfrm>
                  <a:off x="4937839" y="4051012"/>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6</m:t>
                            </m:r>
                          </m:sub>
                        </m:sSub>
                      </m:oMath>
                    </m:oMathPara>
                  </a14:m>
                  <a:endParaRPr lang="en-US" dirty="0"/>
                </a:p>
              </p:txBody>
            </p:sp>
          </mc:Choice>
          <mc:Fallback xmlns="">
            <p:sp>
              <p:nvSpPr>
                <p:cNvPr id="16" name="TextBox 15">
                  <a:extLst>
                    <a:ext uri="{FF2B5EF4-FFF2-40B4-BE49-F238E27FC236}">
                      <a16:creationId xmlns:a16="http://schemas.microsoft.com/office/drawing/2014/main" id="{3C89F83C-CFF4-810A-C4E6-976D2F9E7435}"/>
                    </a:ext>
                  </a:extLst>
                </p:cNvPr>
                <p:cNvSpPr txBox="1">
                  <a:spLocks noRot="1" noChangeAspect="1" noMove="1" noResize="1" noEditPoints="1" noAdjustHandles="1" noChangeArrowheads="1" noChangeShapeType="1" noTextEdit="1"/>
                </p:cNvSpPr>
                <p:nvPr/>
              </p:nvSpPr>
              <p:spPr>
                <a:xfrm>
                  <a:off x="4937839" y="4051012"/>
                  <a:ext cx="654012" cy="369332"/>
                </a:xfrm>
                <a:prstGeom prst="rect">
                  <a:avLst/>
                </a:prstGeom>
                <a:blipFill>
                  <a:blip r:embed="rId9"/>
                  <a:stretch>
                    <a:fillRect/>
                  </a:stretch>
                </a:blipFill>
              </p:spPr>
              <p:txBody>
                <a:bodyPr/>
                <a:lstStyle/>
                <a:p>
                  <a:r>
                    <a:rPr lang="en-US">
                      <a:noFill/>
                    </a:rPr>
                    <a:t> </a:t>
                  </a:r>
                </a:p>
              </p:txBody>
            </p:sp>
          </mc:Fallback>
        </mc:AlternateContent>
      </p:grpSp>
      <p:grpSp>
        <p:nvGrpSpPr>
          <p:cNvPr id="11" name="Group 10">
            <a:extLst>
              <a:ext uri="{FF2B5EF4-FFF2-40B4-BE49-F238E27FC236}">
                <a16:creationId xmlns:a16="http://schemas.microsoft.com/office/drawing/2014/main" id="{18F704BD-BC56-185B-CFD9-0F8AEB8DCB95}"/>
              </a:ext>
            </a:extLst>
          </p:cNvPr>
          <p:cNvGrpSpPr/>
          <p:nvPr/>
        </p:nvGrpSpPr>
        <p:grpSpPr>
          <a:xfrm>
            <a:off x="5138083" y="4676800"/>
            <a:ext cx="4066534" cy="885331"/>
            <a:chOff x="5150609" y="4088602"/>
            <a:chExt cx="4066534" cy="885331"/>
          </a:xfrm>
        </p:grpSpPr>
        <p:cxnSp>
          <p:nvCxnSpPr>
            <p:cNvPr id="12" name="Connector: Curved 44">
              <a:extLst>
                <a:ext uri="{FF2B5EF4-FFF2-40B4-BE49-F238E27FC236}">
                  <a16:creationId xmlns:a16="http://schemas.microsoft.com/office/drawing/2014/main" id="{93A0FFCC-FB8B-D542-0F98-87E20E449223}"/>
                </a:ext>
              </a:extLst>
            </p:cNvPr>
            <p:cNvCxnSpPr>
              <a:cxnSpLocks/>
              <a:stCxn id="22" idx="0"/>
              <a:endCxn id="21" idx="0"/>
            </p:cNvCxnSpPr>
            <p:nvPr/>
          </p:nvCxnSpPr>
          <p:spPr>
            <a:xfrm rot="16200000" flipV="1">
              <a:off x="7183617" y="2940408"/>
              <a:ext cx="517" cy="4066534"/>
            </a:xfrm>
            <a:prstGeom prst="curvedConnector3">
              <a:avLst>
                <a:gd name="adj1" fmla="val 92773308"/>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3A2EB28-D63C-2180-0A44-0592BF1979AD}"/>
                    </a:ext>
                  </a:extLst>
                </p:cNvPr>
                <p:cNvSpPr txBox="1"/>
                <p:nvPr/>
              </p:nvSpPr>
              <p:spPr>
                <a:xfrm>
                  <a:off x="6856869" y="4088602"/>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𝐵</m:t>
                            </m:r>
                          </m:e>
                          <m:sub>
                            <m:r>
                              <a:rPr lang="en-US" b="0" i="1" smtClean="0">
                                <a:solidFill>
                                  <a:schemeClr val="tx1"/>
                                </a:solidFill>
                                <a:latin typeface="Cambria Math" panose="02040503050406030204" pitchFamily="18" charset="0"/>
                              </a:rPr>
                              <m:t>1</m:t>
                            </m:r>
                          </m:sub>
                        </m:sSub>
                      </m:oMath>
                    </m:oMathPara>
                  </a14:m>
                  <a:endParaRPr lang="en-US" dirty="0">
                    <a:solidFill>
                      <a:srgbClr val="C00000"/>
                    </a:solidFill>
                  </a:endParaRPr>
                </a:p>
              </p:txBody>
            </p:sp>
          </mc:Choice>
          <mc:Fallback xmlns="">
            <p:sp>
              <p:nvSpPr>
                <p:cNvPr id="41" name="TextBox 40">
                  <a:extLst>
                    <a:ext uri="{FF2B5EF4-FFF2-40B4-BE49-F238E27FC236}">
                      <a16:creationId xmlns:a16="http://schemas.microsoft.com/office/drawing/2014/main" id="{6F9C55BA-8AF1-CC4F-BA4B-3EB16FA0EC92}"/>
                    </a:ext>
                  </a:extLst>
                </p:cNvPr>
                <p:cNvSpPr txBox="1">
                  <a:spLocks noRot="1" noChangeAspect="1" noMove="1" noResize="1" noEditPoints="1" noAdjustHandles="1" noChangeArrowheads="1" noChangeShapeType="1" noTextEdit="1"/>
                </p:cNvSpPr>
                <p:nvPr/>
              </p:nvSpPr>
              <p:spPr>
                <a:xfrm>
                  <a:off x="6856869" y="4088602"/>
                  <a:ext cx="654012" cy="369332"/>
                </a:xfrm>
                <a:prstGeom prst="rect">
                  <a:avLst/>
                </a:prstGeom>
                <a:blipFill>
                  <a:blip r:embed="rId10"/>
                  <a:stretch>
                    <a:fillRect/>
                  </a:stretch>
                </a:blipFill>
              </p:spPr>
              <p:txBody>
                <a:bodyPr/>
                <a:lstStyle/>
                <a:p>
                  <a:r>
                    <a:rPr lang="en-US">
                      <a:noFill/>
                    </a:rPr>
                    <a:t> </a:t>
                  </a:r>
                </a:p>
              </p:txBody>
            </p:sp>
          </mc:Fallback>
        </mc:AlternateContent>
      </p:grpSp>
      <p:grpSp>
        <p:nvGrpSpPr>
          <p:cNvPr id="14" name="Group 13">
            <a:extLst>
              <a:ext uri="{FF2B5EF4-FFF2-40B4-BE49-F238E27FC236}">
                <a16:creationId xmlns:a16="http://schemas.microsoft.com/office/drawing/2014/main" id="{479B6CF4-ED01-B72B-D332-F65B4BC0EA53}"/>
              </a:ext>
            </a:extLst>
          </p:cNvPr>
          <p:cNvGrpSpPr/>
          <p:nvPr/>
        </p:nvGrpSpPr>
        <p:grpSpPr>
          <a:xfrm>
            <a:off x="5138081" y="5924175"/>
            <a:ext cx="2137665" cy="614737"/>
            <a:chOff x="5150607" y="5335977"/>
            <a:chExt cx="2137665" cy="614737"/>
          </a:xfrm>
        </p:grpSpPr>
        <p:cxnSp>
          <p:nvCxnSpPr>
            <p:cNvPr id="15" name="Connector: Curved 44">
              <a:extLst>
                <a:ext uri="{FF2B5EF4-FFF2-40B4-BE49-F238E27FC236}">
                  <a16:creationId xmlns:a16="http://schemas.microsoft.com/office/drawing/2014/main" id="{1476CED3-9CDE-92BA-EB6A-55DC9AA4D278}"/>
                </a:ext>
              </a:extLst>
            </p:cNvPr>
            <p:cNvCxnSpPr>
              <a:cxnSpLocks/>
              <a:stCxn id="21" idx="2"/>
              <a:endCxn id="24" idx="2"/>
            </p:cNvCxnSpPr>
            <p:nvPr/>
          </p:nvCxnSpPr>
          <p:spPr>
            <a:xfrm rot="5400000" flipH="1" flipV="1">
              <a:off x="6216054" y="4270530"/>
              <a:ext cx="6771" cy="2137665"/>
            </a:xfrm>
            <a:prstGeom prst="curvedConnector3">
              <a:avLst>
                <a:gd name="adj1" fmla="val -3376163"/>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774E9409-287E-776E-7DF2-3C20E857D319}"/>
                    </a:ext>
                  </a:extLst>
                </p:cNvPr>
                <p:cNvSpPr txBox="1"/>
                <p:nvPr/>
              </p:nvSpPr>
              <p:spPr>
                <a:xfrm>
                  <a:off x="5892433" y="5581382"/>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𝑆</m:t>
                            </m:r>
                          </m:e>
                          <m:sub>
                            <m:r>
                              <a:rPr lang="en-US" b="0" i="1" smtClean="0">
                                <a:solidFill>
                                  <a:schemeClr val="tx1"/>
                                </a:solidFill>
                                <a:latin typeface="Cambria Math" panose="02040503050406030204" pitchFamily="18" charset="0"/>
                              </a:rPr>
                              <m:t>2</m:t>
                            </m:r>
                          </m:sub>
                        </m:sSub>
                      </m:oMath>
                    </m:oMathPara>
                  </a14:m>
                  <a:endParaRPr lang="en-US" dirty="0">
                    <a:solidFill>
                      <a:srgbClr val="C00000"/>
                    </a:solidFill>
                  </a:endParaRPr>
                </a:p>
              </p:txBody>
            </p:sp>
          </mc:Choice>
          <mc:Fallback>
            <p:sp>
              <p:nvSpPr>
                <p:cNvPr id="16" name="TextBox 15">
                  <a:extLst>
                    <a:ext uri="{FF2B5EF4-FFF2-40B4-BE49-F238E27FC236}">
                      <a16:creationId xmlns:a16="http://schemas.microsoft.com/office/drawing/2014/main" id="{774E9409-287E-776E-7DF2-3C20E857D319}"/>
                    </a:ext>
                  </a:extLst>
                </p:cNvPr>
                <p:cNvSpPr txBox="1">
                  <a:spLocks noRot="1" noChangeAspect="1" noMove="1" noResize="1" noEditPoints="1" noAdjustHandles="1" noChangeArrowheads="1" noChangeShapeType="1" noTextEdit="1"/>
                </p:cNvSpPr>
                <p:nvPr/>
              </p:nvSpPr>
              <p:spPr>
                <a:xfrm>
                  <a:off x="5892433" y="5581382"/>
                  <a:ext cx="654012" cy="369332"/>
                </a:xfrm>
                <a:prstGeom prst="rect">
                  <a:avLst/>
                </a:prstGeom>
                <a:blipFill>
                  <a:blip r:embed="rId11"/>
                  <a:stretch>
                    <a:fillRect/>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A57E5CB3-5411-4362-BF35-175AC5638DD4}"/>
              </a:ext>
            </a:extLst>
          </p:cNvPr>
          <p:cNvGrpSpPr/>
          <p:nvPr/>
        </p:nvGrpSpPr>
        <p:grpSpPr>
          <a:xfrm>
            <a:off x="1047724" y="5554843"/>
            <a:ext cx="10702391" cy="1166632"/>
            <a:chOff x="1060250" y="4966645"/>
            <a:chExt cx="10702391" cy="1166632"/>
          </a:xfrm>
        </p:grpSpPr>
        <p:grpSp>
          <p:nvGrpSpPr>
            <p:cNvPr id="18" name="Group 17">
              <a:extLst>
                <a:ext uri="{FF2B5EF4-FFF2-40B4-BE49-F238E27FC236}">
                  <a16:creationId xmlns:a16="http://schemas.microsoft.com/office/drawing/2014/main" id="{E23B6E23-BEB3-E81E-B203-4DB1828C0B7E}"/>
                </a:ext>
              </a:extLst>
            </p:cNvPr>
            <p:cNvGrpSpPr/>
            <p:nvPr/>
          </p:nvGrpSpPr>
          <p:grpSpPr>
            <a:xfrm>
              <a:off x="2028926" y="4966645"/>
              <a:ext cx="9733715" cy="522470"/>
              <a:chOff x="2028926" y="4966645"/>
              <a:chExt cx="9733715" cy="522470"/>
            </a:xfrm>
          </p:grpSpPr>
          <p:cxnSp>
            <p:nvCxnSpPr>
              <p:cNvPr id="20" name="Straight Arrow Connector 19">
                <a:extLst>
                  <a:ext uri="{FF2B5EF4-FFF2-40B4-BE49-F238E27FC236}">
                    <a16:creationId xmlns:a16="http://schemas.microsoft.com/office/drawing/2014/main" id="{AC3A6331-BBD6-F6E1-297D-0C867320CFAD}"/>
                  </a:ext>
                </a:extLst>
              </p:cNvPr>
              <p:cNvCxnSpPr>
                <a:cxnSpLocks/>
              </p:cNvCxnSpPr>
              <p:nvPr/>
            </p:nvCxnSpPr>
            <p:spPr>
              <a:xfrm>
                <a:off x="2028926" y="4982571"/>
                <a:ext cx="85739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2395CA1-FE47-90EA-2431-AD1F48836E4D}"/>
                      </a:ext>
                    </a:extLst>
                  </p:cNvPr>
                  <p:cNvSpPr txBox="1"/>
                  <p:nvPr/>
                </p:nvSpPr>
                <p:spPr>
                  <a:xfrm>
                    <a:off x="4709365" y="4973416"/>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−2</m:t>
                          </m:r>
                        </m:oMath>
                      </m:oMathPara>
                    </a14:m>
                    <a:endParaRPr lang="en-US" dirty="0"/>
                  </a:p>
                </p:txBody>
              </p:sp>
            </mc:Choice>
            <mc:Fallback xmlns="">
              <p:sp>
                <p:nvSpPr>
                  <p:cNvPr id="29" name="TextBox 28">
                    <a:extLst>
                      <a:ext uri="{FF2B5EF4-FFF2-40B4-BE49-F238E27FC236}">
                        <a16:creationId xmlns:a16="http://schemas.microsoft.com/office/drawing/2014/main" id="{2DA7C2D7-F9CB-3846-9378-C6918EF5EA1D}"/>
                      </a:ext>
                    </a:extLst>
                  </p:cNvPr>
                  <p:cNvSpPr txBox="1">
                    <a:spLocks noRot="1" noChangeAspect="1" noMove="1" noResize="1" noEditPoints="1" noAdjustHandles="1" noChangeArrowheads="1" noChangeShapeType="1" noTextEdit="1"/>
                  </p:cNvSpPr>
                  <p:nvPr/>
                </p:nvSpPr>
                <p:spPr>
                  <a:xfrm>
                    <a:off x="4709365" y="4973416"/>
                    <a:ext cx="882486"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FC90B2B-A794-AF83-86FF-4ED9EB3C6489}"/>
                      </a:ext>
                    </a:extLst>
                  </p:cNvPr>
                  <p:cNvSpPr txBox="1"/>
                  <p:nvPr/>
                </p:nvSpPr>
                <p:spPr>
                  <a:xfrm>
                    <a:off x="8977878" y="4973933"/>
                    <a:ext cx="4785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𝑋</m:t>
                              </m:r>
                            </m:e>
                            <m:sub>
                              <m:r>
                                <a:rPr lang="en-US" b="0" i="1" dirty="0" smtClean="0">
                                  <a:latin typeface="Cambria Math" panose="02040503050406030204" pitchFamily="18" charset="0"/>
                                </a:rPr>
                                <m:t>1</m:t>
                              </m:r>
                            </m:sub>
                          </m:sSub>
                        </m:oMath>
                      </m:oMathPara>
                    </a14:m>
                    <a:endParaRPr lang="en-US" dirty="0"/>
                  </a:p>
                </p:txBody>
              </p:sp>
            </mc:Choice>
            <mc:Fallback xmlns="">
              <p:sp>
                <p:nvSpPr>
                  <p:cNvPr id="30" name="TextBox 29">
                    <a:extLst>
                      <a:ext uri="{FF2B5EF4-FFF2-40B4-BE49-F238E27FC236}">
                        <a16:creationId xmlns:a16="http://schemas.microsoft.com/office/drawing/2014/main" id="{78C0D6CE-14F1-1B4A-A61D-566C106D2BA5}"/>
                      </a:ext>
                    </a:extLst>
                  </p:cNvPr>
                  <p:cNvSpPr txBox="1">
                    <a:spLocks noRot="1" noChangeAspect="1" noMove="1" noResize="1" noEditPoints="1" noAdjustHandles="1" noChangeArrowheads="1" noChangeShapeType="1" noTextEdit="1"/>
                  </p:cNvSpPr>
                  <p:nvPr/>
                </p:nvSpPr>
                <p:spPr>
                  <a:xfrm>
                    <a:off x="8977878" y="4973933"/>
                    <a:ext cx="478528" cy="36933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521B26F-8BAD-C485-AB8B-3CB9C628D05E}"/>
                      </a:ext>
                    </a:extLst>
                  </p:cNvPr>
                  <p:cNvSpPr txBox="1"/>
                  <p:nvPr/>
                </p:nvSpPr>
                <p:spPr>
                  <a:xfrm>
                    <a:off x="2802489" y="4972078"/>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−3</m:t>
                          </m:r>
                        </m:oMath>
                      </m:oMathPara>
                    </a14:m>
                    <a:endParaRPr lang="en-US" dirty="0"/>
                  </a:p>
                </p:txBody>
              </p:sp>
            </mc:Choice>
            <mc:Fallback xmlns="">
              <p:sp>
                <p:nvSpPr>
                  <p:cNvPr id="31" name="TextBox 30">
                    <a:extLst>
                      <a:ext uri="{FF2B5EF4-FFF2-40B4-BE49-F238E27FC236}">
                        <a16:creationId xmlns:a16="http://schemas.microsoft.com/office/drawing/2014/main" id="{3E90810A-8301-5241-969A-56FFB3FA52E1}"/>
                      </a:ext>
                    </a:extLst>
                  </p:cNvPr>
                  <p:cNvSpPr txBox="1">
                    <a:spLocks noRot="1" noChangeAspect="1" noMove="1" noResize="1" noEditPoints="1" noAdjustHandles="1" noChangeArrowheads="1" noChangeShapeType="1" noTextEdit="1"/>
                  </p:cNvSpPr>
                  <p:nvPr/>
                </p:nvSpPr>
                <p:spPr>
                  <a:xfrm>
                    <a:off x="2802489" y="4972078"/>
                    <a:ext cx="882486" cy="369332"/>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7A4102B-8E35-C6F2-085C-271E1B8C2B22}"/>
                      </a:ext>
                    </a:extLst>
                  </p:cNvPr>
                  <p:cNvSpPr txBox="1"/>
                  <p:nvPr/>
                </p:nvSpPr>
                <p:spPr>
                  <a:xfrm>
                    <a:off x="6847030" y="4966645"/>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−1</m:t>
                          </m:r>
                        </m:oMath>
                      </m:oMathPara>
                    </a14:m>
                    <a:endParaRPr lang="en-US" dirty="0"/>
                  </a:p>
                </p:txBody>
              </p:sp>
            </mc:Choice>
            <mc:Fallback xmlns="">
              <p:sp>
                <p:nvSpPr>
                  <p:cNvPr id="32" name="TextBox 31">
                    <a:extLst>
                      <a:ext uri="{FF2B5EF4-FFF2-40B4-BE49-F238E27FC236}">
                        <a16:creationId xmlns:a16="http://schemas.microsoft.com/office/drawing/2014/main" id="{01BEC318-8CC0-214D-89F8-F4ED85E786A7}"/>
                      </a:ext>
                    </a:extLst>
                  </p:cNvPr>
                  <p:cNvSpPr txBox="1">
                    <a:spLocks noRot="1" noChangeAspect="1" noMove="1" noResize="1" noEditPoints="1" noAdjustHandles="1" noChangeArrowheads="1" noChangeShapeType="1" noTextEdit="1"/>
                  </p:cNvSpPr>
                  <p:nvPr/>
                </p:nvSpPr>
                <p:spPr>
                  <a:xfrm>
                    <a:off x="6847030" y="4966645"/>
                    <a:ext cx="882486" cy="369332"/>
                  </a:xfrm>
                  <a:prstGeom prst="rect">
                    <a:avLst/>
                  </a:prstGeom>
                  <a:blipFill>
                    <a:blip r:embed="rId16"/>
                    <a:stretch>
                      <a:fillRect/>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7F011C7C-8970-2CC3-19DB-3845EC16A510}"/>
                  </a:ext>
                </a:extLst>
              </p:cNvPr>
              <p:cNvSpPr txBox="1"/>
              <p:nvPr/>
            </p:nvSpPr>
            <p:spPr>
              <a:xfrm>
                <a:off x="10020497" y="5119783"/>
                <a:ext cx="1742144" cy="369332"/>
              </a:xfrm>
              <a:prstGeom prst="rect">
                <a:avLst/>
              </a:prstGeom>
              <a:noFill/>
            </p:spPr>
            <p:txBody>
              <a:bodyPr wrap="none" rtlCol="0">
                <a:spAutoFit/>
              </a:bodyPr>
              <a:lstStyle/>
              <a:p>
                <a:r>
                  <a:rPr lang="en-US" dirty="0"/>
                  <a:t>Token 1 reserves</a:t>
                </a:r>
              </a:p>
            </p:txBody>
          </p:sp>
        </p:grpSp>
        <p:sp>
          <p:nvSpPr>
            <p:cNvPr id="19" name="TextBox 18">
              <a:extLst>
                <a:ext uri="{FF2B5EF4-FFF2-40B4-BE49-F238E27FC236}">
                  <a16:creationId xmlns:a16="http://schemas.microsoft.com/office/drawing/2014/main" id="{3F9F0255-C62F-CEBB-093C-3B6C9B02908C}"/>
                </a:ext>
              </a:extLst>
            </p:cNvPr>
            <p:cNvSpPr txBox="1"/>
            <p:nvPr/>
          </p:nvSpPr>
          <p:spPr>
            <a:xfrm>
              <a:off x="1060250" y="5733167"/>
              <a:ext cx="3484477" cy="400110"/>
            </a:xfrm>
            <a:prstGeom prst="rect">
              <a:avLst/>
            </a:prstGeom>
            <a:noFill/>
          </p:spPr>
          <p:txBody>
            <a:bodyPr wrap="square">
              <a:spAutoFit/>
            </a:bodyPr>
            <a:lstStyle/>
            <a:p>
              <a:r>
                <a:rPr lang="en-US" sz="2000" dirty="0"/>
                <a:t>Transactions </a:t>
              </a:r>
              <a:r>
                <a:rPr lang="en-US" sz="2000" i="1" dirty="0"/>
                <a:t>Q={B,B,B,S,S,S}</a:t>
              </a:r>
            </a:p>
          </p:txBody>
        </p:sp>
      </p:grpSp>
      <p:grpSp>
        <p:nvGrpSpPr>
          <p:cNvPr id="26" name="Group 25">
            <a:extLst>
              <a:ext uri="{FF2B5EF4-FFF2-40B4-BE49-F238E27FC236}">
                <a16:creationId xmlns:a16="http://schemas.microsoft.com/office/drawing/2014/main" id="{0CFEF0CC-450C-752C-5EEB-978609FDDC22}"/>
              </a:ext>
            </a:extLst>
          </p:cNvPr>
          <p:cNvGrpSpPr/>
          <p:nvPr/>
        </p:nvGrpSpPr>
        <p:grpSpPr>
          <a:xfrm>
            <a:off x="5138083" y="4033364"/>
            <a:ext cx="4066534" cy="1528767"/>
            <a:chOff x="5150609" y="3445166"/>
            <a:chExt cx="4066534" cy="1528767"/>
          </a:xfrm>
        </p:grpSpPr>
        <p:cxnSp>
          <p:nvCxnSpPr>
            <p:cNvPr id="27" name="Connector: Curved 44">
              <a:extLst>
                <a:ext uri="{FF2B5EF4-FFF2-40B4-BE49-F238E27FC236}">
                  <a16:creationId xmlns:a16="http://schemas.microsoft.com/office/drawing/2014/main" id="{AEA13544-F4AE-6C75-DCEA-93C4BA6FDAFE}"/>
                </a:ext>
              </a:extLst>
            </p:cNvPr>
            <p:cNvCxnSpPr>
              <a:cxnSpLocks/>
            </p:cNvCxnSpPr>
            <p:nvPr/>
          </p:nvCxnSpPr>
          <p:spPr>
            <a:xfrm rot="16200000" flipV="1">
              <a:off x="7183617" y="2940408"/>
              <a:ext cx="517" cy="4066534"/>
            </a:xfrm>
            <a:prstGeom prst="curvedConnector3">
              <a:avLst>
                <a:gd name="adj1" fmla="val 207033849"/>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BBF12851-398D-E9C3-5802-29E26614210D}"/>
                    </a:ext>
                  </a:extLst>
                </p:cNvPr>
                <p:cNvSpPr txBox="1"/>
                <p:nvPr/>
              </p:nvSpPr>
              <p:spPr>
                <a:xfrm>
                  <a:off x="6846530" y="3445166"/>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4</m:t>
                            </m:r>
                          </m:sub>
                        </m:sSub>
                      </m:oMath>
                    </m:oMathPara>
                  </a14:m>
                  <a:endParaRPr lang="en-US" dirty="0"/>
                </a:p>
              </p:txBody>
            </p:sp>
          </mc:Choice>
          <mc:Fallback xmlns="">
            <p:sp>
              <p:nvSpPr>
                <p:cNvPr id="62" name="TextBox 61">
                  <a:extLst>
                    <a:ext uri="{FF2B5EF4-FFF2-40B4-BE49-F238E27FC236}">
                      <a16:creationId xmlns:a16="http://schemas.microsoft.com/office/drawing/2014/main" id="{253AC88C-6BB7-BE45-926D-27AB0F19B4D5}"/>
                    </a:ext>
                  </a:extLst>
                </p:cNvPr>
                <p:cNvSpPr txBox="1">
                  <a:spLocks noRot="1" noChangeAspect="1" noMove="1" noResize="1" noEditPoints="1" noAdjustHandles="1" noChangeArrowheads="1" noChangeShapeType="1" noTextEdit="1"/>
                </p:cNvSpPr>
                <p:nvPr/>
              </p:nvSpPr>
              <p:spPr>
                <a:xfrm>
                  <a:off x="6846530" y="3445166"/>
                  <a:ext cx="654012" cy="369332"/>
                </a:xfrm>
                <a:prstGeom prst="rect">
                  <a:avLst/>
                </a:prstGeom>
                <a:blipFill>
                  <a:blip r:embed="rId17"/>
                  <a:stretch>
                    <a:fillRect/>
                  </a:stretch>
                </a:blipFill>
              </p:spPr>
              <p:txBody>
                <a:bodyPr/>
                <a:lstStyle/>
                <a:p>
                  <a:r>
                    <a:rPr lang="en-US">
                      <a:noFill/>
                    </a:rPr>
                    <a:t> </a:t>
                  </a:r>
                </a:p>
              </p:txBody>
            </p:sp>
          </mc:Fallback>
        </mc:AlternateContent>
      </p:grpSp>
      <p:grpSp>
        <p:nvGrpSpPr>
          <p:cNvPr id="38" name="Group 37">
            <a:extLst>
              <a:ext uri="{FF2B5EF4-FFF2-40B4-BE49-F238E27FC236}">
                <a16:creationId xmlns:a16="http://schemas.microsoft.com/office/drawing/2014/main" id="{05A9E05A-CB64-1D03-CC71-607F30BB2DC7}"/>
              </a:ext>
            </a:extLst>
          </p:cNvPr>
          <p:cNvGrpSpPr/>
          <p:nvPr/>
        </p:nvGrpSpPr>
        <p:grpSpPr>
          <a:xfrm>
            <a:off x="5138081" y="5924175"/>
            <a:ext cx="2137665" cy="890686"/>
            <a:chOff x="5138081" y="5924175"/>
            <a:chExt cx="2137665" cy="890686"/>
          </a:xfrm>
        </p:grpSpPr>
        <p:cxnSp>
          <p:nvCxnSpPr>
            <p:cNvPr id="32" name="Connector: Curved 44">
              <a:extLst>
                <a:ext uri="{FF2B5EF4-FFF2-40B4-BE49-F238E27FC236}">
                  <a16:creationId xmlns:a16="http://schemas.microsoft.com/office/drawing/2014/main" id="{4213E657-5CC9-CA71-6F45-7E8755068C39}"/>
                </a:ext>
              </a:extLst>
            </p:cNvPr>
            <p:cNvCxnSpPr>
              <a:cxnSpLocks/>
              <a:stCxn id="21" idx="2"/>
              <a:endCxn id="24" idx="2"/>
            </p:cNvCxnSpPr>
            <p:nvPr/>
          </p:nvCxnSpPr>
          <p:spPr>
            <a:xfrm rot="5400000" flipH="1" flipV="1">
              <a:off x="6203528" y="4858728"/>
              <a:ext cx="6771" cy="2137665"/>
            </a:xfrm>
            <a:prstGeom prst="curvedConnector3">
              <a:avLst>
                <a:gd name="adj1" fmla="val -1096098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89413F46-E4A6-7142-4119-A68979B17AC3}"/>
                    </a:ext>
                  </a:extLst>
                </p:cNvPr>
                <p:cNvSpPr txBox="1"/>
                <p:nvPr/>
              </p:nvSpPr>
              <p:spPr>
                <a:xfrm>
                  <a:off x="6621734" y="6445529"/>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𝑆</m:t>
                            </m:r>
                          </m:e>
                          <m:sub>
                            <m:r>
                              <a:rPr lang="en-US" b="0" i="1" smtClean="0">
                                <a:solidFill>
                                  <a:schemeClr val="tx1"/>
                                </a:solidFill>
                                <a:latin typeface="Cambria Math" panose="02040503050406030204" pitchFamily="18" charset="0"/>
                              </a:rPr>
                              <m:t>5</m:t>
                            </m:r>
                          </m:sub>
                        </m:sSub>
                      </m:oMath>
                    </m:oMathPara>
                  </a14:m>
                  <a:endParaRPr lang="en-US" dirty="0">
                    <a:solidFill>
                      <a:srgbClr val="C00000"/>
                    </a:solidFill>
                  </a:endParaRPr>
                </a:p>
              </p:txBody>
            </p:sp>
          </mc:Choice>
          <mc:Fallback>
            <p:sp>
              <p:nvSpPr>
                <p:cNvPr id="37" name="TextBox 36">
                  <a:extLst>
                    <a:ext uri="{FF2B5EF4-FFF2-40B4-BE49-F238E27FC236}">
                      <a16:creationId xmlns:a16="http://schemas.microsoft.com/office/drawing/2014/main" id="{89413F46-E4A6-7142-4119-A68979B17AC3}"/>
                    </a:ext>
                  </a:extLst>
                </p:cNvPr>
                <p:cNvSpPr txBox="1">
                  <a:spLocks noRot="1" noChangeAspect="1" noMove="1" noResize="1" noEditPoints="1" noAdjustHandles="1" noChangeArrowheads="1" noChangeShapeType="1" noTextEdit="1"/>
                </p:cNvSpPr>
                <p:nvPr/>
              </p:nvSpPr>
              <p:spPr>
                <a:xfrm>
                  <a:off x="6621734" y="6445529"/>
                  <a:ext cx="654012" cy="369332"/>
                </a:xfrm>
                <a:prstGeom prst="rect">
                  <a:avLst/>
                </a:prstGeom>
                <a:blipFill>
                  <a:blip r:embed="rId18"/>
                  <a:stretch>
                    <a:fillRect/>
                  </a:stretch>
                </a:blipFill>
              </p:spPr>
              <p:txBody>
                <a:bodyPr/>
                <a:lstStyle/>
                <a:p>
                  <a:r>
                    <a:rPr lang="en-US">
                      <a:noFill/>
                    </a:rPr>
                    <a:t> </a:t>
                  </a:r>
                </a:p>
              </p:txBody>
            </p:sp>
          </mc:Fallback>
        </mc:AlternateContent>
      </p:grpSp>
    </p:spTree>
    <p:custDataLst>
      <p:tags r:id="rId1"/>
    </p:custDataLst>
    <p:extLst>
      <p:ext uri="{BB962C8B-B14F-4D97-AF65-F5344CB8AC3E}">
        <p14:creationId xmlns:p14="http://schemas.microsoft.com/office/powerpoint/2010/main" val="415776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24F0-0523-FC89-85F4-167921E6A7CC}"/>
              </a:ext>
            </a:extLst>
          </p:cNvPr>
          <p:cNvSpPr>
            <a:spLocks noGrp="1"/>
          </p:cNvSpPr>
          <p:nvPr>
            <p:ph type="title"/>
          </p:nvPr>
        </p:nvSpPr>
        <p:spPr/>
        <p:txBody>
          <a:bodyPr/>
          <a:lstStyle/>
          <a:p>
            <a:r>
              <a:rPr lang="en-US" dirty="0"/>
              <a:t>Example: Verifiable Sequencing Rule</a:t>
            </a:r>
          </a:p>
        </p:txBody>
      </p:sp>
      <p:sp>
        <p:nvSpPr>
          <p:cNvPr id="4" name="Slide Number Placeholder 3">
            <a:extLst>
              <a:ext uri="{FF2B5EF4-FFF2-40B4-BE49-F238E27FC236}">
                <a16:creationId xmlns:a16="http://schemas.microsoft.com/office/drawing/2014/main" id="{0628DB89-9505-6A50-ECC5-3D51AF530D52}"/>
              </a:ext>
            </a:extLst>
          </p:cNvPr>
          <p:cNvSpPr>
            <a:spLocks noGrp="1"/>
          </p:cNvSpPr>
          <p:nvPr>
            <p:ph type="sldNum" sz="quarter" idx="12"/>
          </p:nvPr>
        </p:nvSpPr>
        <p:spPr/>
        <p:txBody>
          <a:bodyPr/>
          <a:lstStyle/>
          <a:p>
            <a:fld id="{C0E737A0-9836-0546-90C2-916B04F48200}" type="slidenum">
              <a:rPr lang="en-US" smtClean="0"/>
              <a:t>31</a:t>
            </a:fld>
            <a:endParaRPr lang="en-US"/>
          </a:p>
        </p:txBody>
      </p:sp>
      <p:sp>
        <p:nvSpPr>
          <p:cNvPr id="58" name="TextBox 57">
            <a:extLst>
              <a:ext uri="{FF2B5EF4-FFF2-40B4-BE49-F238E27FC236}">
                <a16:creationId xmlns:a16="http://schemas.microsoft.com/office/drawing/2014/main" id="{D802E7A0-938B-1FF1-ECEC-F9828D9FABC3}"/>
              </a:ext>
            </a:extLst>
          </p:cNvPr>
          <p:cNvSpPr txBox="1"/>
          <p:nvPr/>
        </p:nvSpPr>
        <p:spPr>
          <a:xfrm>
            <a:off x="4982108" y="2770847"/>
            <a:ext cx="1742144" cy="369332"/>
          </a:xfrm>
          <a:prstGeom prst="rect">
            <a:avLst/>
          </a:prstGeom>
          <a:noFill/>
        </p:spPr>
        <p:txBody>
          <a:bodyPr wrap="none" rtlCol="0">
            <a:spAutoFit/>
          </a:bodyPr>
          <a:lstStyle/>
          <a:p>
            <a:r>
              <a:rPr lang="en-US" dirty="0"/>
              <a:t>Token 1 reserves</a:t>
            </a:r>
          </a:p>
        </p:txBody>
      </p:sp>
      <p:cxnSp>
        <p:nvCxnSpPr>
          <p:cNvPr id="59" name="Straight Arrow Connector 58">
            <a:extLst>
              <a:ext uri="{FF2B5EF4-FFF2-40B4-BE49-F238E27FC236}">
                <a16:creationId xmlns:a16="http://schemas.microsoft.com/office/drawing/2014/main" id="{EF36F9C7-0720-1EB6-90E8-47FF5773B156}"/>
              </a:ext>
            </a:extLst>
          </p:cNvPr>
          <p:cNvCxnSpPr>
            <a:cxnSpLocks/>
          </p:cNvCxnSpPr>
          <p:nvPr/>
        </p:nvCxnSpPr>
        <p:spPr>
          <a:xfrm>
            <a:off x="838200" y="2635909"/>
            <a:ext cx="5871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CC91485-C174-8DD9-618C-11A1335CE7CE}"/>
                  </a:ext>
                </a:extLst>
              </p:cNvPr>
              <p:cNvSpPr txBox="1"/>
              <p:nvPr/>
            </p:nvSpPr>
            <p:spPr>
              <a:xfrm>
                <a:off x="1208077" y="2619840"/>
                <a:ext cx="101450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−2</m:t>
                      </m:r>
                      <m:r>
                        <a:rPr lang="en-US" b="0" i="1" dirty="0" smtClean="0">
                          <a:latin typeface="Cambria Math" panose="02040503050406030204" pitchFamily="18" charset="0"/>
                        </a:rPr>
                        <m:t>𝑞</m:t>
                      </m:r>
                    </m:oMath>
                  </m:oMathPara>
                </a14:m>
                <a:endParaRPr lang="en-US" dirty="0"/>
              </a:p>
            </p:txBody>
          </p:sp>
        </mc:Choice>
        <mc:Fallback xmlns="">
          <p:sp>
            <p:nvSpPr>
              <p:cNvPr id="60" name="TextBox 59">
                <a:extLst>
                  <a:ext uri="{FF2B5EF4-FFF2-40B4-BE49-F238E27FC236}">
                    <a16:creationId xmlns:a16="http://schemas.microsoft.com/office/drawing/2014/main" id="{2CC91485-C174-8DD9-618C-11A1335CE7CE}"/>
                  </a:ext>
                </a:extLst>
              </p:cNvPr>
              <p:cNvSpPr txBox="1">
                <a:spLocks noRot="1" noChangeAspect="1" noMove="1" noResize="1" noEditPoints="1" noAdjustHandles="1" noChangeArrowheads="1" noChangeShapeType="1" noTextEdit="1"/>
              </p:cNvSpPr>
              <p:nvPr/>
            </p:nvSpPr>
            <p:spPr>
              <a:xfrm>
                <a:off x="1208077" y="2619840"/>
                <a:ext cx="1014508" cy="369332"/>
              </a:xfrm>
              <a:prstGeom prst="rect">
                <a:avLst/>
              </a:prstGeom>
              <a:blipFill>
                <a:blip r:embed="rId6"/>
                <a:stretch>
                  <a:fillRect b="-13333"/>
                </a:stretch>
              </a:blipFill>
            </p:spPr>
            <p:txBody>
              <a:bodyPr/>
              <a:lstStyle/>
              <a:p>
                <a:r>
                  <a:rPr lang="en-US">
                    <a:noFill/>
                  </a:rPr>
                  <a:t> </a:t>
                </a:r>
              </a:p>
            </p:txBody>
          </p:sp>
        </mc:Fallback>
      </mc:AlternateContent>
      <p:grpSp>
        <p:nvGrpSpPr>
          <p:cNvPr id="61" name="Group 60">
            <a:extLst>
              <a:ext uri="{FF2B5EF4-FFF2-40B4-BE49-F238E27FC236}">
                <a16:creationId xmlns:a16="http://schemas.microsoft.com/office/drawing/2014/main" id="{91D5A565-A7D1-802F-F178-86345ED3A08F}"/>
              </a:ext>
            </a:extLst>
          </p:cNvPr>
          <p:cNvGrpSpPr/>
          <p:nvPr/>
        </p:nvGrpSpPr>
        <p:grpSpPr>
          <a:xfrm>
            <a:off x="3261281" y="1809027"/>
            <a:ext cx="1372451" cy="1172701"/>
            <a:chOff x="5519084" y="3859499"/>
            <a:chExt cx="1372451" cy="1172701"/>
          </a:xfrm>
        </p:grpSpPr>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0925856-A0C6-1AB8-7C75-16419F17B6FA}"/>
                    </a:ext>
                  </a:extLst>
                </p:cNvPr>
                <p:cNvSpPr txBox="1"/>
                <p:nvPr/>
              </p:nvSpPr>
              <p:spPr>
                <a:xfrm>
                  <a:off x="6413007" y="4662868"/>
                  <a:ext cx="4785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𝑋</m:t>
                            </m:r>
                          </m:e>
                          <m:sub>
                            <m:r>
                              <a:rPr lang="en-US" b="0" i="1" dirty="0" smtClean="0">
                                <a:latin typeface="Cambria Math" panose="02040503050406030204" pitchFamily="18" charset="0"/>
                              </a:rPr>
                              <m:t>1</m:t>
                            </m:r>
                          </m:sub>
                        </m:sSub>
                      </m:oMath>
                    </m:oMathPara>
                  </a14:m>
                  <a:endParaRPr lang="en-US" dirty="0"/>
                </a:p>
              </p:txBody>
            </p:sp>
          </mc:Choice>
          <mc:Fallback xmlns="">
            <p:sp>
              <p:nvSpPr>
                <p:cNvPr id="62" name="TextBox 61">
                  <a:extLst>
                    <a:ext uri="{FF2B5EF4-FFF2-40B4-BE49-F238E27FC236}">
                      <a16:creationId xmlns:a16="http://schemas.microsoft.com/office/drawing/2014/main" id="{80925856-A0C6-1AB8-7C75-16419F17B6FA}"/>
                    </a:ext>
                  </a:extLst>
                </p:cNvPr>
                <p:cNvSpPr txBox="1">
                  <a:spLocks noRot="1" noChangeAspect="1" noMove="1" noResize="1" noEditPoints="1" noAdjustHandles="1" noChangeArrowheads="1" noChangeShapeType="1" noTextEdit="1"/>
                </p:cNvSpPr>
                <p:nvPr/>
              </p:nvSpPr>
              <p:spPr>
                <a:xfrm>
                  <a:off x="6413007" y="4662868"/>
                  <a:ext cx="478528"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460087B-F824-2B4F-780B-38DF40927831}"/>
                    </a:ext>
                  </a:extLst>
                </p:cNvPr>
                <p:cNvSpPr txBox="1"/>
                <p:nvPr/>
              </p:nvSpPr>
              <p:spPr>
                <a:xfrm>
                  <a:off x="5519084" y="3859499"/>
                  <a:ext cx="1129092"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i="1" dirty="0" smtClean="0">
                              <a:latin typeface="Cambria Math" panose="02040503050406030204" pitchFamily="18" charset="0"/>
                            </a:rPr>
                            <m:t>1</m:t>
                          </m:r>
                        </m:sub>
                      </m:sSub>
                    </m:oMath>
                  </a14:m>
                  <a:r>
                    <a:rPr lang="en-US" dirty="0"/>
                    <a:t>: Buy(q)</a:t>
                  </a:r>
                </a:p>
              </p:txBody>
            </p:sp>
          </mc:Choice>
          <mc:Fallback xmlns="">
            <p:sp>
              <p:nvSpPr>
                <p:cNvPr id="63" name="TextBox 62">
                  <a:extLst>
                    <a:ext uri="{FF2B5EF4-FFF2-40B4-BE49-F238E27FC236}">
                      <a16:creationId xmlns:a16="http://schemas.microsoft.com/office/drawing/2014/main" id="{B460087B-F824-2B4F-780B-38DF40927831}"/>
                    </a:ext>
                  </a:extLst>
                </p:cNvPr>
                <p:cNvSpPr txBox="1">
                  <a:spLocks noRot="1" noChangeAspect="1" noMove="1" noResize="1" noEditPoints="1" noAdjustHandles="1" noChangeArrowheads="1" noChangeShapeType="1" noTextEdit="1"/>
                </p:cNvSpPr>
                <p:nvPr/>
              </p:nvSpPr>
              <p:spPr>
                <a:xfrm>
                  <a:off x="5519084" y="3859499"/>
                  <a:ext cx="1129092" cy="369332"/>
                </a:xfrm>
                <a:prstGeom prst="rect">
                  <a:avLst/>
                </a:prstGeom>
                <a:blipFill>
                  <a:blip r:embed="rId8"/>
                  <a:stretch>
                    <a:fillRect t="-3226" r="-3333" b="-22581"/>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A747EFA7-7B1E-F354-0421-BCCDE924A6A2}"/>
                  </a:ext>
                </a:extLst>
              </p:cNvPr>
              <p:cNvSpPr txBox="1"/>
              <p:nvPr/>
            </p:nvSpPr>
            <p:spPr>
              <a:xfrm>
                <a:off x="1715330" y="1812949"/>
                <a:ext cx="1134413"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i="1" dirty="0" smtClean="0">
                            <a:latin typeface="Cambria Math" panose="02040503050406030204" pitchFamily="18" charset="0"/>
                          </a:rPr>
                          <m:t>2</m:t>
                        </m:r>
                      </m:sub>
                    </m:sSub>
                  </m:oMath>
                </a14:m>
                <a:r>
                  <a:rPr lang="en-US" dirty="0"/>
                  <a:t>: Buy(q)</a:t>
                </a:r>
              </a:p>
            </p:txBody>
          </p:sp>
        </mc:Choice>
        <mc:Fallback xmlns="">
          <p:sp>
            <p:nvSpPr>
              <p:cNvPr id="64" name="TextBox 63">
                <a:extLst>
                  <a:ext uri="{FF2B5EF4-FFF2-40B4-BE49-F238E27FC236}">
                    <a16:creationId xmlns:a16="http://schemas.microsoft.com/office/drawing/2014/main" id="{A747EFA7-7B1E-F354-0421-BCCDE924A6A2}"/>
                  </a:ext>
                </a:extLst>
              </p:cNvPr>
              <p:cNvSpPr txBox="1">
                <a:spLocks noRot="1" noChangeAspect="1" noMove="1" noResize="1" noEditPoints="1" noAdjustHandles="1" noChangeArrowheads="1" noChangeShapeType="1" noTextEdit="1"/>
              </p:cNvSpPr>
              <p:nvPr/>
            </p:nvSpPr>
            <p:spPr>
              <a:xfrm>
                <a:off x="1715330" y="1812949"/>
                <a:ext cx="1134413" cy="369332"/>
              </a:xfrm>
              <a:prstGeom prst="rect">
                <a:avLst/>
              </a:prstGeom>
              <a:blipFill>
                <a:blip r:embed="rId9"/>
                <a:stretch>
                  <a:fillRect t="-6667" r="-3297" b="-26667"/>
                </a:stretch>
              </a:blipFill>
            </p:spPr>
            <p:txBody>
              <a:bodyPr/>
              <a:lstStyle/>
              <a:p>
                <a:r>
                  <a:rPr lang="en-US">
                    <a:noFill/>
                  </a:rPr>
                  <a:t> </a:t>
                </a:r>
              </a:p>
            </p:txBody>
          </p:sp>
        </mc:Fallback>
      </mc:AlternateContent>
      <p:cxnSp>
        <p:nvCxnSpPr>
          <p:cNvPr id="65" name="Connector: Curved 44">
            <a:extLst>
              <a:ext uri="{FF2B5EF4-FFF2-40B4-BE49-F238E27FC236}">
                <a16:creationId xmlns:a16="http://schemas.microsoft.com/office/drawing/2014/main" id="{14BC9EC7-4457-0A18-5177-8C83E32D2DF8}"/>
              </a:ext>
            </a:extLst>
          </p:cNvPr>
          <p:cNvCxnSpPr>
            <a:cxnSpLocks/>
            <a:stCxn id="62" idx="0"/>
            <a:endCxn id="23" idx="0"/>
          </p:cNvCxnSpPr>
          <p:nvPr/>
        </p:nvCxnSpPr>
        <p:spPr>
          <a:xfrm rot="16200000" flipH="1" flipV="1">
            <a:off x="3754409" y="1981351"/>
            <a:ext cx="9014" cy="1271104"/>
          </a:xfrm>
          <a:prstGeom prst="curvedConnector3">
            <a:avLst>
              <a:gd name="adj1" fmla="val -3049689"/>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Curved 44">
            <a:extLst>
              <a:ext uri="{FF2B5EF4-FFF2-40B4-BE49-F238E27FC236}">
                <a16:creationId xmlns:a16="http://schemas.microsoft.com/office/drawing/2014/main" id="{FA0D259B-3ABB-A409-D852-ADD9C1CA10DE}"/>
              </a:ext>
            </a:extLst>
          </p:cNvPr>
          <p:cNvCxnSpPr>
            <a:cxnSpLocks/>
            <a:stCxn id="23" idx="0"/>
            <a:endCxn id="60" idx="0"/>
          </p:cNvCxnSpPr>
          <p:nvPr/>
        </p:nvCxnSpPr>
        <p:spPr>
          <a:xfrm rot="16200000" flipV="1">
            <a:off x="2418563" y="1916608"/>
            <a:ext cx="1570" cy="1408033"/>
          </a:xfrm>
          <a:prstGeom prst="curvedConnector3">
            <a:avLst>
              <a:gd name="adj1" fmla="val 19083949"/>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Connector: Curved 44">
            <a:extLst>
              <a:ext uri="{FF2B5EF4-FFF2-40B4-BE49-F238E27FC236}">
                <a16:creationId xmlns:a16="http://schemas.microsoft.com/office/drawing/2014/main" id="{03A7815B-E361-9278-D2A3-54A4882EA5D3}"/>
              </a:ext>
            </a:extLst>
          </p:cNvPr>
          <p:cNvCxnSpPr>
            <a:cxnSpLocks/>
            <a:stCxn id="60" idx="2"/>
            <a:endCxn id="23" idx="2"/>
          </p:cNvCxnSpPr>
          <p:nvPr/>
        </p:nvCxnSpPr>
        <p:spPr>
          <a:xfrm rot="16200000" flipH="1">
            <a:off x="2418562" y="2285940"/>
            <a:ext cx="1570" cy="1408033"/>
          </a:xfrm>
          <a:prstGeom prst="curvedConnector3">
            <a:avLst>
              <a:gd name="adj1" fmla="val 1466051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261E996-D14F-E811-6360-3168C57EAF1F}"/>
                  </a:ext>
                </a:extLst>
              </p:cNvPr>
              <p:cNvSpPr txBox="1"/>
              <p:nvPr/>
            </p:nvSpPr>
            <p:spPr>
              <a:xfrm>
                <a:off x="1841413" y="3314063"/>
                <a:ext cx="1110369"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3</m:t>
                        </m:r>
                      </m:sub>
                    </m:sSub>
                  </m:oMath>
                </a14:m>
                <a:r>
                  <a:rPr lang="en-US" dirty="0"/>
                  <a:t>: Sell(q)</a:t>
                </a:r>
              </a:p>
            </p:txBody>
          </p:sp>
        </mc:Choice>
        <mc:Fallback xmlns="">
          <p:sp>
            <p:nvSpPr>
              <p:cNvPr id="68" name="TextBox 67">
                <a:extLst>
                  <a:ext uri="{FF2B5EF4-FFF2-40B4-BE49-F238E27FC236}">
                    <a16:creationId xmlns:a16="http://schemas.microsoft.com/office/drawing/2014/main" id="{2261E996-D14F-E811-6360-3168C57EAF1F}"/>
                  </a:ext>
                </a:extLst>
              </p:cNvPr>
              <p:cNvSpPr txBox="1">
                <a:spLocks noRot="1" noChangeAspect="1" noMove="1" noResize="1" noEditPoints="1" noAdjustHandles="1" noChangeArrowheads="1" noChangeShapeType="1" noTextEdit="1"/>
              </p:cNvSpPr>
              <p:nvPr/>
            </p:nvSpPr>
            <p:spPr>
              <a:xfrm>
                <a:off x="1841413" y="3314063"/>
                <a:ext cx="1110369" cy="369332"/>
              </a:xfrm>
              <a:prstGeom prst="rect">
                <a:avLst/>
              </a:prstGeom>
              <a:blipFill>
                <a:blip r:embed="rId10"/>
                <a:stretch>
                  <a:fillRect t="-10345" r="-3371" b="-27586"/>
                </a:stretch>
              </a:blipFill>
            </p:spPr>
            <p:txBody>
              <a:bodyPr/>
              <a:lstStyle/>
              <a:p>
                <a:r>
                  <a:rPr lang="en-US">
                    <a:noFill/>
                  </a:rPr>
                  <a:t> </a:t>
                </a:r>
              </a:p>
            </p:txBody>
          </p:sp>
        </mc:Fallback>
      </mc:AlternateContent>
      <p:sp>
        <p:nvSpPr>
          <p:cNvPr id="42" name="TextBox 41">
            <a:extLst>
              <a:ext uri="{FF2B5EF4-FFF2-40B4-BE49-F238E27FC236}">
                <a16:creationId xmlns:a16="http://schemas.microsoft.com/office/drawing/2014/main" id="{1652D5EE-8ACA-F123-45E1-1C3B4D37658E}"/>
              </a:ext>
            </a:extLst>
          </p:cNvPr>
          <p:cNvSpPr txBox="1"/>
          <p:nvPr/>
        </p:nvSpPr>
        <p:spPr>
          <a:xfrm>
            <a:off x="636628" y="3886151"/>
            <a:ext cx="4630307" cy="492443"/>
          </a:xfrm>
          <a:prstGeom prst="rect">
            <a:avLst/>
          </a:prstGeom>
          <a:noFill/>
        </p:spPr>
        <p:txBody>
          <a:bodyPr wrap="none" rtlCol="0">
            <a:spAutoFit/>
          </a:bodyPr>
          <a:lstStyle/>
          <a:p>
            <a:r>
              <a:rPr lang="en-US" sz="2600" b="1" dirty="0">
                <a:solidFill>
                  <a:schemeClr val="accent6">
                    <a:lumMod val="50000"/>
                  </a:schemeClr>
                </a:solidFill>
              </a:rPr>
              <a:t>With Verifiable Sequencing Rule</a:t>
            </a:r>
          </a:p>
        </p:txBody>
      </p:sp>
      <p:sp>
        <p:nvSpPr>
          <p:cNvPr id="70" name="TextBox 69">
            <a:extLst>
              <a:ext uri="{FF2B5EF4-FFF2-40B4-BE49-F238E27FC236}">
                <a16:creationId xmlns:a16="http://schemas.microsoft.com/office/drawing/2014/main" id="{77466ED2-60F4-55A8-A93A-BAD5D2AE2CBE}"/>
              </a:ext>
            </a:extLst>
          </p:cNvPr>
          <p:cNvSpPr txBox="1"/>
          <p:nvPr/>
        </p:nvSpPr>
        <p:spPr>
          <a:xfrm>
            <a:off x="4975836" y="5777075"/>
            <a:ext cx="1742144" cy="369332"/>
          </a:xfrm>
          <a:prstGeom prst="rect">
            <a:avLst/>
          </a:prstGeom>
          <a:noFill/>
        </p:spPr>
        <p:txBody>
          <a:bodyPr wrap="none" rtlCol="0">
            <a:spAutoFit/>
          </a:bodyPr>
          <a:lstStyle/>
          <a:p>
            <a:r>
              <a:rPr lang="en-US" dirty="0"/>
              <a:t>Token 1 reserves</a:t>
            </a:r>
          </a:p>
        </p:txBody>
      </p:sp>
      <p:cxnSp>
        <p:nvCxnSpPr>
          <p:cNvPr id="71" name="Straight Arrow Connector 70">
            <a:extLst>
              <a:ext uri="{FF2B5EF4-FFF2-40B4-BE49-F238E27FC236}">
                <a16:creationId xmlns:a16="http://schemas.microsoft.com/office/drawing/2014/main" id="{51175E84-45F4-ECD2-2410-16FEAE2C376D}"/>
              </a:ext>
            </a:extLst>
          </p:cNvPr>
          <p:cNvCxnSpPr>
            <a:cxnSpLocks/>
          </p:cNvCxnSpPr>
          <p:nvPr/>
        </p:nvCxnSpPr>
        <p:spPr>
          <a:xfrm>
            <a:off x="846955" y="5642137"/>
            <a:ext cx="58710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5A5DC1CC-77C2-0BC1-0FDA-8C9A24A8FCA7}"/>
                  </a:ext>
                </a:extLst>
              </p:cNvPr>
              <p:cNvSpPr txBox="1"/>
              <p:nvPr/>
            </p:nvSpPr>
            <p:spPr>
              <a:xfrm>
                <a:off x="2625657" y="5637409"/>
                <a:ext cx="8862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𝑞</m:t>
                      </m:r>
                    </m:oMath>
                  </m:oMathPara>
                </a14:m>
                <a:endParaRPr lang="en-US" dirty="0"/>
              </a:p>
            </p:txBody>
          </p:sp>
        </mc:Choice>
        <mc:Fallback xmlns="">
          <p:sp>
            <p:nvSpPr>
              <p:cNvPr id="72" name="TextBox 71">
                <a:extLst>
                  <a:ext uri="{FF2B5EF4-FFF2-40B4-BE49-F238E27FC236}">
                    <a16:creationId xmlns:a16="http://schemas.microsoft.com/office/drawing/2014/main" id="{5A5DC1CC-77C2-0BC1-0FDA-8C9A24A8FCA7}"/>
                  </a:ext>
                </a:extLst>
              </p:cNvPr>
              <p:cNvSpPr txBox="1">
                <a:spLocks noRot="1" noChangeAspect="1" noMove="1" noResize="1" noEditPoints="1" noAdjustHandles="1" noChangeArrowheads="1" noChangeShapeType="1" noTextEdit="1"/>
              </p:cNvSpPr>
              <p:nvPr/>
            </p:nvSpPr>
            <p:spPr>
              <a:xfrm>
                <a:off x="2625657" y="5637409"/>
                <a:ext cx="886268" cy="369332"/>
              </a:xfrm>
              <a:prstGeom prst="rect">
                <a:avLst/>
              </a:prstGeom>
              <a:blipFill>
                <a:blip r:embed="rId11"/>
                <a:stretch>
                  <a:fillRect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A61A859-8ED3-59E8-1208-B149A745D8B1}"/>
                  </a:ext>
                </a:extLst>
              </p:cNvPr>
              <p:cNvSpPr txBox="1"/>
              <p:nvPr/>
            </p:nvSpPr>
            <p:spPr>
              <a:xfrm>
                <a:off x="4516580" y="5618624"/>
                <a:ext cx="4785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𝑋</m:t>
                          </m:r>
                        </m:e>
                        <m:sub>
                          <m:r>
                            <a:rPr lang="en-US" b="0" i="1" dirty="0" smtClean="0">
                              <a:latin typeface="Cambria Math" panose="02040503050406030204" pitchFamily="18" charset="0"/>
                            </a:rPr>
                            <m:t>1</m:t>
                          </m:r>
                        </m:sub>
                      </m:sSub>
                    </m:oMath>
                  </m:oMathPara>
                </a14:m>
                <a:endParaRPr lang="en-US" dirty="0"/>
              </a:p>
            </p:txBody>
          </p:sp>
        </mc:Choice>
        <mc:Fallback xmlns="">
          <p:sp>
            <p:nvSpPr>
              <p:cNvPr id="74" name="TextBox 73">
                <a:extLst>
                  <a:ext uri="{FF2B5EF4-FFF2-40B4-BE49-F238E27FC236}">
                    <a16:creationId xmlns:a16="http://schemas.microsoft.com/office/drawing/2014/main" id="{6A61A859-8ED3-59E8-1208-B149A745D8B1}"/>
                  </a:ext>
                </a:extLst>
              </p:cNvPr>
              <p:cNvSpPr txBox="1">
                <a:spLocks noRot="1" noChangeAspect="1" noMove="1" noResize="1" noEditPoints="1" noAdjustHandles="1" noChangeArrowheads="1" noChangeShapeType="1" noTextEdit="1"/>
              </p:cNvSpPr>
              <p:nvPr/>
            </p:nvSpPr>
            <p:spPr>
              <a:xfrm>
                <a:off x="4516580" y="5618624"/>
                <a:ext cx="478528"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7E62CD99-049F-FDFC-081D-4A3FE654BCC6}"/>
                  </a:ext>
                </a:extLst>
              </p:cNvPr>
              <p:cNvSpPr txBox="1"/>
              <p:nvPr/>
            </p:nvSpPr>
            <p:spPr>
              <a:xfrm>
                <a:off x="3325884" y="4538299"/>
                <a:ext cx="1129092"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1</m:t>
                        </m:r>
                      </m:sub>
                    </m:sSub>
                  </m:oMath>
                </a14:m>
                <a:r>
                  <a:rPr lang="en-US" dirty="0"/>
                  <a:t>: Buy(q)</a:t>
                </a:r>
              </a:p>
            </p:txBody>
          </p:sp>
        </mc:Choice>
        <mc:Fallback xmlns="">
          <p:sp>
            <p:nvSpPr>
              <p:cNvPr id="76" name="TextBox 75">
                <a:extLst>
                  <a:ext uri="{FF2B5EF4-FFF2-40B4-BE49-F238E27FC236}">
                    <a16:creationId xmlns:a16="http://schemas.microsoft.com/office/drawing/2014/main" id="{7E62CD99-049F-FDFC-081D-4A3FE654BCC6}"/>
                  </a:ext>
                </a:extLst>
              </p:cNvPr>
              <p:cNvSpPr txBox="1">
                <a:spLocks noRot="1" noChangeAspect="1" noMove="1" noResize="1" noEditPoints="1" noAdjustHandles="1" noChangeArrowheads="1" noChangeShapeType="1" noTextEdit="1"/>
              </p:cNvSpPr>
              <p:nvPr/>
            </p:nvSpPr>
            <p:spPr>
              <a:xfrm>
                <a:off x="3325884" y="4538299"/>
                <a:ext cx="1129092" cy="369332"/>
              </a:xfrm>
              <a:prstGeom prst="rect">
                <a:avLst/>
              </a:prstGeom>
              <a:blipFill>
                <a:blip r:embed="rId13"/>
                <a:stretch>
                  <a:fillRect t="-6667" r="-3371" b="-26667"/>
                </a:stretch>
              </a:blipFill>
            </p:spPr>
            <p:txBody>
              <a:bodyPr/>
              <a:lstStyle/>
              <a:p>
                <a:r>
                  <a:rPr lang="en-US">
                    <a:noFill/>
                  </a:rPr>
                  <a:t> </a:t>
                </a:r>
              </a:p>
            </p:txBody>
          </p:sp>
        </mc:Fallback>
      </mc:AlternateContent>
      <p:cxnSp>
        <p:nvCxnSpPr>
          <p:cNvPr id="77" name="Connector: Curved 44">
            <a:extLst>
              <a:ext uri="{FF2B5EF4-FFF2-40B4-BE49-F238E27FC236}">
                <a16:creationId xmlns:a16="http://schemas.microsoft.com/office/drawing/2014/main" id="{62DF4DB9-C258-D900-83D9-CA69E979E45F}"/>
              </a:ext>
            </a:extLst>
          </p:cNvPr>
          <p:cNvCxnSpPr>
            <a:cxnSpLocks/>
            <a:stCxn id="74" idx="0"/>
            <a:endCxn id="72" idx="0"/>
          </p:cNvCxnSpPr>
          <p:nvPr/>
        </p:nvCxnSpPr>
        <p:spPr>
          <a:xfrm rot="16200000" flipH="1" flipV="1">
            <a:off x="3902925" y="4784489"/>
            <a:ext cx="18785" cy="1687053"/>
          </a:xfrm>
          <a:prstGeom prst="curvedConnector3">
            <a:avLst>
              <a:gd name="adj1" fmla="val -3905760"/>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Curved 44">
            <a:extLst>
              <a:ext uri="{FF2B5EF4-FFF2-40B4-BE49-F238E27FC236}">
                <a16:creationId xmlns:a16="http://schemas.microsoft.com/office/drawing/2014/main" id="{6DEE7EE2-447A-7506-688B-2345CDE857FC}"/>
              </a:ext>
            </a:extLst>
          </p:cNvPr>
          <p:cNvCxnSpPr>
            <a:cxnSpLocks/>
            <a:stCxn id="74" idx="0"/>
            <a:endCxn id="72" idx="0"/>
          </p:cNvCxnSpPr>
          <p:nvPr/>
        </p:nvCxnSpPr>
        <p:spPr>
          <a:xfrm rot="16200000" flipH="1" flipV="1">
            <a:off x="3902925" y="4784489"/>
            <a:ext cx="18785" cy="1687053"/>
          </a:xfrm>
          <a:prstGeom prst="curvedConnector3">
            <a:avLst>
              <a:gd name="adj1" fmla="val -146784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9" name="Connector: Curved 44">
            <a:extLst>
              <a:ext uri="{FF2B5EF4-FFF2-40B4-BE49-F238E27FC236}">
                <a16:creationId xmlns:a16="http://schemas.microsoft.com/office/drawing/2014/main" id="{C3E69A92-80AF-C652-C6F6-6067F98EB84D}"/>
              </a:ext>
            </a:extLst>
          </p:cNvPr>
          <p:cNvCxnSpPr>
            <a:cxnSpLocks/>
            <a:stCxn id="72" idx="2"/>
            <a:endCxn id="74" idx="2"/>
          </p:cNvCxnSpPr>
          <p:nvPr/>
        </p:nvCxnSpPr>
        <p:spPr>
          <a:xfrm rot="5400000" flipH="1" flipV="1">
            <a:off x="3902924" y="5153822"/>
            <a:ext cx="18785" cy="1687053"/>
          </a:xfrm>
          <a:prstGeom prst="curvedConnector3">
            <a:avLst>
              <a:gd name="adj1" fmla="val -1216928"/>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2E28215B-9954-2C91-0080-C21DA1A762C8}"/>
                  </a:ext>
                </a:extLst>
              </p:cNvPr>
              <p:cNvSpPr txBox="1"/>
              <p:nvPr/>
            </p:nvSpPr>
            <p:spPr>
              <a:xfrm>
                <a:off x="3354481" y="6352143"/>
                <a:ext cx="1110369"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2</m:t>
                        </m:r>
                      </m:sub>
                    </m:sSub>
                  </m:oMath>
                </a14:m>
                <a:r>
                  <a:rPr lang="en-US" dirty="0"/>
                  <a:t>: Sell(q)</a:t>
                </a:r>
              </a:p>
            </p:txBody>
          </p:sp>
        </mc:Choice>
        <mc:Fallback xmlns="">
          <p:sp>
            <p:nvSpPr>
              <p:cNvPr id="80" name="TextBox 79">
                <a:extLst>
                  <a:ext uri="{FF2B5EF4-FFF2-40B4-BE49-F238E27FC236}">
                    <a16:creationId xmlns:a16="http://schemas.microsoft.com/office/drawing/2014/main" id="{2E28215B-9954-2C91-0080-C21DA1A762C8}"/>
                  </a:ext>
                </a:extLst>
              </p:cNvPr>
              <p:cNvSpPr txBox="1">
                <a:spLocks noRot="1" noChangeAspect="1" noMove="1" noResize="1" noEditPoints="1" noAdjustHandles="1" noChangeArrowheads="1" noChangeShapeType="1" noTextEdit="1"/>
              </p:cNvSpPr>
              <p:nvPr/>
            </p:nvSpPr>
            <p:spPr>
              <a:xfrm>
                <a:off x="3354481" y="6352143"/>
                <a:ext cx="1110369" cy="369332"/>
              </a:xfrm>
              <a:prstGeom prst="rect">
                <a:avLst/>
              </a:prstGeom>
              <a:blipFill>
                <a:blip r:embed="rId14"/>
                <a:stretch>
                  <a:fillRect t="-6667" r="-3409"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923899C-F8DF-1C40-87EC-C48A9A88F31F}"/>
                  </a:ext>
                </a:extLst>
              </p:cNvPr>
              <p:cNvSpPr txBox="1"/>
              <p:nvPr/>
            </p:nvSpPr>
            <p:spPr>
              <a:xfrm>
                <a:off x="3354481" y="5017119"/>
                <a:ext cx="1134413"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b="0" i="1" dirty="0" smtClean="0">
                            <a:latin typeface="Cambria Math" panose="02040503050406030204" pitchFamily="18" charset="0"/>
                          </a:rPr>
                          <m:t>3</m:t>
                        </m:r>
                      </m:sub>
                    </m:sSub>
                  </m:oMath>
                </a14:m>
                <a:r>
                  <a:rPr lang="en-US" dirty="0"/>
                  <a:t>: Buy(q)</a:t>
                </a:r>
              </a:p>
            </p:txBody>
          </p:sp>
        </mc:Choice>
        <mc:Fallback xmlns="">
          <p:sp>
            <p:nvSpPr>
              <p:cNvPr id="30" name="TextBox 29">
                <a:extLst>
                  <a:ext uri="{FF2B5EF4-FFF2-40B4-BE49-F238E27FC236}">
                    <a16:creationId xmlns:a16="http://schemas.microsoft.com/office/drawing/2014/main" id="{7923899C-F8DF-1C40-87EC-C48A9A88F31F}"/>
                  </a:ext>
                </a:extLst>
              </p:cNvPr>
              <p:cNvSpPr txBox="1">
                <a:spLocks noRot="1" noChangeAspect="1" noMove="1" noResize="1" noEditPoints="1" noAdjustHandles="1" noChangeArrowheads="1" noChangeShapeType="1" noTextEdit="1"/>
              </p:cNvSpPr>
              <p:nvPr/>
            </p:nvSpPr>
            <p:spPr>
              <a:xfrm>
                <a:off x="3354481" y="5017119"/>
                <a:ext cx="1134413" cy="369332"/>
              </a:xfrm>
              <a:prstGeom prst="rect">
                <a:avLst/>
              </a:prstGeom>
              <a:blipFill>
                <a:blip r:embed="rId15"/>
                <a:stretch>
                  <a:fillRect t="-6667" r="-3333"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81880A8-FF5F-1B8A-79D7-D4AF80020099}"/>
                  </a:ext>
                </a:extLst>
              </p:cNvPr>
              <p:cNvSpPr txBox="1"/>
              <p:nvPr/>
            </p:nvSpPr>
            <p:spPr>
              <a:xfrm>
                <a:off x="2680230" y="2621410"/>
                <a:ext cx="8862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𝑞</m:t>
                      </m:r>
                    </m:oMath>
                  </m:oMathPara>
                </a14:m>
                <a:endParaRPr lang="en-US" dirty="0"/>
              </a:p>
            </p:txBody>
          </p:sp>
        </mc:Choice>
        <mc:Fallback xmlns="">
          <p:sp>
            <p:nvSpPr>
              <p:cNvPr id="23" name="TextBox 22">
                <a:extLst>
                  <a:ext uri="{FF2B5EF4-FFF2-40B4-BE49-F238E27FC236}">
                    <a16:creationId xmlns:a16="http://schemas.microsoft.com/office/drawing/2014/main" id="{B81880A8-FF5F-1B8A-79D7-D4AF80020099}"/>
                  </a:ext>
                </a:extLst>
              </p:cNvPr>
              <p:cNvSpPr txBox="1">
                <a:spLocks noRot="1" noChangeAspect="1" noMove="1" noResize="1" noEditPoints="1" noAdjustHandles="1" noChangeArrowheads="1" noChangeShapeType="1" noTextEdit="1"/>
              </p:cNvSpPr>
              <p:nvPr/>
            </p:nvSpPr>
            <p:spPr>
              <a:xfrm>
                <a:off x="2680230" y="2621410"/>
                <a:ext cx="886268" cy="369332"/>
              </a:xfrm>
              <a:prstGeom prst="rect">
                <a:avLst/>
              </a:prstGeom>
              <a:blipFill>
                <a:blip r:embed="rId16"/>
                <a:stretch>
                  <a:fillRect b="-6667"/>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05BDDFEE-7FBC-7141-B6DA-E517AAEE6771}"/>
              </a:ext>
            </a:extLst>
          </p:cNvPr>
          <p:cNvSpPr txBox="1"/>
          <p:nvPr/>
        </p:nvSpPr>
        <p:spPr>
          <a:xfrm>
            <a:off x="7477721" y="1770799"/>
            <a:ext cx="4468856" cy="769441"/>
          </a:xfrm>
          <a:prstGeom prst="rect">
            <a:avLst/>
          </a:prstGeom>
          <a:noFill/>
        </p:spPr>
        <p:txBody>
          <a:bodyPr wrap="square">
            <a:spAutoFit/>
          </a:bodyPr>
          <a:lstStyle/>
          <a:p>
            <a:r>
              <a:rPr lang="en-US" sz="2200" b="1" dirty="0">
                <a:solidFill>
                  <a:schemeClr val="accent6">
                    <a:lumMod val="50000"/>
                  </a:schemeClr>
                </a:solidFill>
              </a:rPr>
              <a:t>Not allowed. </a:t>
            </a:r>
            <a:r>
              <a:rPr lang="en-US" sz="2200" dirty="0"/>
              <a:t>The </a:t>
            </a:r>
            <a:r>
              <a:rPr lang="en-US" sz="2200" i="1" dirty="0"/>
              <a:t>sell</a:t>
            </a:r>
            <a:r>
              <a:rPr lang="en-US" sz="2200" dirty="0"/>
              <a:t> transaction has to be sequenced after the first buy.</a:t>
            </a:r>
          </a:p>
        </p:txBody>
      </p:sp>
      <p:sp>
        <p:nvSpPr>
          <p:cNvPr id="29" name="TextBox 28">
            <a:extLst>
              <a:ext uri="{FF2B5EF4-FFF2-40B4-BE49-F238E27FC236}">
                <a16:creationId xmlns:a16="http://schemas.microsoft.com/office/drawing/2014/main" id="{67FC255B-AD17-7445-B879-ECC36F6E246F}"/>
              </a:ext>
            </a:extLst>
          </p:cNvPr>
          <p:cNvSpPr txBox="1"/>
          <p:nvPr/>
        </p:nvSpPr>
        <p:spPr>
          <a:xfrm>
            <a:off x="7052953" y="3683395"/>
            <a:ext cx="6099242" cy="1785104"/>
          </a:xfrm>
          <a:prstGeom prst="rect">
            <a:avLst/>
          </a:prstGeom>
          <a:noFill/>
        </p:spPr>
        <p:txBody>
          <a:bodyPr wrap="square">
            <a:spAutoFit/>
          </a:bodyPr>
          <a:lstStyle/>
          <a:p>
            <a:r>
              <a:rPr lang="en-US" sz="2200" b="1" dirty="0">
                <a:solidFill>
                  <a:schemeClr val="accent6">
                    <a:lumMod val="50000"/>
                  </a:schemeClr>
                </a:solidFill>
              </a:rPr>
              <a:t>Legal sequences:</a:t>
            </a:r>
          </a:p>
          <a:p>
            <a:r>
              <a:rPr lang="en-US" sz="2200" dirty="0">
                <a:solidFill>
                  <a:srgbClr val="C00000"/>
                </a:solidFill>
              </a:rPr>
              <a:t>Buy(q), Sell(q)</a:t>
            </a:r>
            <a:r>
              <a:rPr lang="en-US" sz="2200" dirty="0"/>
              <a:t>, </a:t>
            </a:r>
            <a:r>
              <a:rPr lang="en-US" sz="2200" dirty="0">
                <a:solidFill>
                  <a:srgbClr val="0070C0"/>
                </a:solidFill>
              </a:rPr>
              <a:t>Buy(q)</a:t>
            </a:r>
            <a:br>
              <a:rPr lang="en-US" sz="2200" dirty="0">
                <a:solidFill>
                  <a:srgbClr val="0070C0"/>
                </a:solidFill>
              </a:rPr>
            </a:br>
            <a:r>
              <a:rPr lang="en-US" sz="2200" dirty="0">
                <a:solidFill>
                  <a:srgbClr val="0070C0"/>
                </a:solidFill>
              </a:rPr>
              <a:t>Buy(q)</a:t>
            </a:r>
            <a:r>
              <a:rPr lang="en-US" sz="2200" dirty="0"/>
              <a:t>, </a:t>
            </a:r>
            <a:r>
              <a:rPr lang="en-US" sz="2200" dirty="0">
                <a:solidFill>
                  <a:srgbClr val="C00000"/>
                </a:solidFill>
              </a:rPr>
              <a:t>Sell(q), Buy(q)</a:t>
            </a:r>
            <a:br>
              <a:rPr lang="en-US" sz="2200" dirty="0"/>
            </a:br>
            <a:r>
              <a:rPr lang="en-US" sz="2200" dirty="0">
                <a:solidFill>
                  <a:srgbClr val="C00000"/>
                </a:solidFill>
              </a:rPr>
              <a:t>Sell(q)</a:t>
            </a:r>
            <a:r>
              <a:rPr lang="en-US" sz="2200" dirty="0"/>
              <a:t>, </a:t>
            </a:r>
            <a:r>
              <a:rPr lang="en-US" sz="2200" dirty="0">
                <a:solidFill>
                  <a:srgbClr val="C00000"/>
                </a:solidFill>
              </a:rPr>
              <a:t>Buy(q)</a:t>
            </a:r>
            <a:r>
              <a:rPr lang="en-US" sz="2200" dirty="0"/>
              <a:t>, </a:t>
            </a:r>
            <a:r>
              <a:rPr lang="en-US" sz="2200" dirty="0">
                <a:solidFill>
                  <a:srgbClr val="0070C0"/>
                </a:solidFill>
              </a:rPr>
              <a:t>Buy(q)</a:t>
            </a:r>
            <a:br>
              <a:rPr lang="en-US" sz="2200" dirty="0"/>
            </a:br>
            <a:r>
              <a:rPr lang="en-US" sz="2200" dirty="0">
                <a:solidFill>
                  <a:srgbClr val="C00000"/>
                </a:solidFill>
              </a:rPr>
              <a:t>Sell(q)</a:t>
            </a:r>
            <a:r>
              <a:rPr lang="en-US" sz="2200" dirty="0"/>
              <a:t>, </a:t>
            </a:r>
            <a:r>
              <a:rPr lang="en-US" sz="2200" dirty="0">
                <a:solidFill>
                  <a:srgbClr val="0070C0"/>
                </a:solidFill>
              </a:rPr>
              <a:t>Buy(q)</a:t>
            </a:r>
            <a:r>
              <a:rPr lang="en-US" sz="2200" dirty="0"/>
              <a:t>, </a:t>
            </a:r>
            <a:r>
              <a:rPr lang="en-US" sz="2200" dirty="0">
                <a:solidFill>
                  <a:srgbClr val="C00000"/>
                </a:solidFill>
              </a:rPr>
              <a:t>Buy(q)</a:t>
            </a:r>
          </a:p>
        </p:txBody>
      </p:sp>
      <p:grpSp>
        <p:nvGrpSpPr>
          <p:cNvPr id="3" name="Group 2">
            <a:extLst>
              <a:ext uri="{FF2B5EF4-FFF2-40B4-BE49-F238E27FC236}">
                <a16:creationId xmlns:a16="http://schemas.microsoft.com/office/drawing/2014/main" id="{441412ED-BC06-4588-0D35-051C10A94163}"/>
              </a:ext>
            </a:extLst>
          </p:cNvPr>
          <p:cNvGrpSpPr/>
          <p:nvPr/>
        </p:nvGrpSpPr>
        <p:grpSpPr>
          <a:xfrm>
            <a:off x="10204433" y="2981728"/>
            <a:ext cx="1742144" cy="2598647"/>
            <a:chOff x="9035717" y="1973180"/>
            <a:chExt cx="2743200" cy="2959768"/>
          </a:xfrm>
        </p:grpSpPr>
        <p:sp>
          <p:nvSpPr>
            <p:cNvPr id="5" name="Rectangle 4">
              <a:extLst>
                <a:ext uri="{FF2B5EF4-FFF2-40B4-BE49-F238E27FC236}">
                  <a16:creationId xmlns:a16="http://schemas.microsoft.com/office/drawing/2014/main" id="{FE87B52A-DFE1-12A3-C931-2690E876C169}"/>
                </a:ext>
              </a:extLst>
            </p:cNvPr>
            <p:cNvSpPr/>
            <p:nvPr/>
          </p:nvSpPr>
          <p:spPr>
            <a:xfrm>
              <a:off x="9035717" y="1973180"/>
              <a:ext cx="2743200" cy="295976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18BF104-A88B-F06A-E073-2B4220516ADF}"/>
                </a:ext>
              </a:extLst>
            </p:cNvPr>
            <p:cNvGrpSpPr/>
            <p:nvPr/>
          </p:nvGrpSpPr>
          <p:grpSpPr>
            <a:xfrm>
              <a:off x="9284837" y="3462292"/>
              <a:ext cx="2270992" cy="1030824"/>
              <a:chOff x="9284837" y="3462292"/>
              <a:chExt cx="2270992" cy="1030824"/>
            </a:xfrm>
          </p:grpSpPr>
          <p:cxnSp>
            <p:nvCxnSpPr>
              <p:cNvPr id="7" name="Connector: Curved 44">
                <a:extLst>
                  <a:ext uri="{FF2B5EF4-FFF2-40B4-BE49-F238E27FC236}">
                    <a16:creationId xmlns:a16="http://schemas.microsoft.com/office/drawing/2014/main" id="{6DC8DF5A-C77D-C930-BF53-EB8018B579B1}"/>
                  </a:ext>
                </a:extLst>
              </p:cNvPr>
              <p:cNvCxnSpPr>
                <a:cxnSpLocks/>
              </p:cNvCxnSpPr>
              <p:nvPr/>
            </p:nvCxnSpPr>
            <p:spPr>
              <a:xfrm rot="16200000" flipV="1">
                <a:off x="10379061" y="2778225"/>
                <a:ext cx="517" cy="2188966"/>
              </a:xfrm>
              <a:prstGeom prst="curvedConnector3">
                <a:avLst>
                  <a:gd name="adj1" fmla="val 165048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302BF51-FA9A-8151-D866-F47D49865C95}"/>
                  </a:ext>
                </a:extLst>
              </p:cNvPr>
              <p:cNvSpPr txBox="1"/>
              <p:nvPr/>
            </p:nvSpPr>
            <p:spPr>
              <a:xfrm>
                <a:off x="9604940" y="3462292"/>
                <a:ext cx="1569426" cy="420656"/>
              </a:xfrm>
              <a:prstGeom prst="rect">
                <a:avLst/>
              </a:prstGeom>
              <a:noFill/>
            </p:spPr>
            <p:txBody>
              <a:bodyPr wrap="none" rtlCol="0">
                <a:spAutoFit/>
              </a:bodyPr>
              <a:lstStyle/>
              <a:p>
                <a:r>
                  <a:rPr lang="en-US" dirty="0"/>
                  <a:t>Buy token 1</a:t>
                </a:r>
              </a:p>
            </p:txBody>
          </p:sp>
          <p:sp>
            <p:nvSpPr>
              <p:cNvPr id="9" name="TextBox 8">
                <a:extLst>
                  <a:ext uri="{FF2B5EF4-FFF2-40B4-BE49-F238E27FC236}">
                    <a16:creationId xmlns:a16="http://schemas.microsoft.com/office/drawing/2014/main" id="{37D2C507-6C95-5CDA-076B-1103319F254C}"/>
                  </a:ext>
                </a:extLst>
              </p:cNvPr>
              <p:cNvSpPr txBox="1"/>
              <p:nvPr/>
            </p:nvSpPr>
            <p:spPr>
              <a:xfrm>
                <a:off x="9592917" y="4072460"/>
                <a:ext cx="1540151" cy="420656"/>
              </a:xfrm>
              <a:prstGeom prst="rect">
                <a:avLst/>
              </a:prstGeom>
              <a:noFill/>
            </p:spPr>
            <p:txBody>
              <a:bodyPr wrap="none" rtlCol="0">
                <a:spAutoFit/>
              </a:bodyPr>
              <a:lstStyle/>
              <a:p>
                <a:r>
                  <a:rPr lang="en-US" dirty="0"/>
                  <a:t>Sell token 1</a:t>
                </a:r>
              </a:p>
            </p:txBody>
          </p:sp>
          <p:cxnSp>
            <p:nvCxnSpPr>
              <p:cNvPr id="10" name="Connector: Curved 44">
                <a:extLst>
                  <a:ext uri="{FF2B5EF4-FFF2-40B4-BE49-F238E27FC236}">
                    <a16:creationId xmlns:a16="http://schemas.microsoft.com/office/drawing/2014/main" id="{B25A9EF4-F65C-6EB3-D798-E9D68593A2D0}"/>
                  </a:ext>
                </a:extLst>
              </p:cNvPr>
              <p:cNvCxnSpPr>
                <a:cxnSpLocks/>
              </p:cNvCxnSpPr>
              <p:nvPr/>
            </p:nvCxnSpPr>
            <p:spPr>
              <a:xfrm>
                <a:off x="9286245" y="4481363"/>
                <a:ext cx="2269584" cy="1198"/>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11" name="Connector: Curved 44">
            <a:extLst>
              <a:ext uri="{FF2B5EF4-FFF2-40B4-BE49-F238E27FC236}">
                <a16:creationId xmlns:a16="http://schemas.microsoft.com/office/drawing/2014/main" id="{BF88DBAE-AB6D-8A6C-A7C2-293A2D25A5DC}"/>
              </a:ext>
            </a:extLst>
          </p:cNvPr>
          <p:cNvCxnSpPr>
            <a:cxnSpLocks/>
          </p:cNvCxnSpPr>
          <p:nvPr/>
        </p:nvCxnSpPr>
        <p:spPr>
          <a:xfrm rot="16200000" flipH="1" flipV="1">
            <a:off x="10987523" y="2797660"/>
            <a:ext cx="22615" cy="1394808"/>
          </a:xfrm>
          <a:prstGeom prst="curvedConnector3">
            <a:avLst>
              <a:gd name="adj1" fmla="val 3320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CA4D6A7-189B-FC99-EDD6-98B2864B7D9F}"/>
              </a:ext>
            </a:extLst>
          </p:cNvPr>
          <p:cNvSpPr txBox="1"/>
          <p:nvPr/>
        </p:nvSpPr>
        <p:spPr>
          <a:xfrm>
            <a:off x="10785961" y="3159486"/>
            <a:ext cx="425740" cy="324270"/>
          </a:xfrm>
          <a:prstGeom prst="rect">
            <a:avLst/>
          </a:prstGeom>
          <a:noFill/>
        </p:spPr>
        <p:txBody>
          <a:bodyPr wrap="none" rtlCol="0">
            <a:spAutoFit/>
          </a:bodyPr>
          <a:lstStyle/>
          <a:p>
            <a:r>
              <a:rPr lang="en-US" dirty="0"/>
              <a:t>User </a:t>
            </a:r>
          </a:p>
        </p:txBody>
      </p:sp>
      <p:sp>
        <p:nvSpPr>
          <p:cNvPr id="13" name="TextBox 12">
            <a:extLst>
              <a:ext uri="{FF2B5EF4-FFF2-40B4-BE49-F238E27FC236}">
                <a16:creationId xmlns:a16="http://schemas.microsoft.com/office/drawing/2014/main" id="{6D2FBAE1-62BD-A6F2-147A-CD0600CEE0CD}"/>
              </a:ext>
            </a:extLst>
          </p:cNvPr>
          <p:cNvSpPr txBox="1"/>
          <p:nvPr/>
        </p:nvSpPr>
        <p:spPr>
          <a:xfrm>
            <a:off x="10520144" y="3740768"/>
            <a:ext cx="1180131" cy="369332"/>
          </a:xfrm>
          <a:prstGeom prst="rect">
            <a:avLst/>
          </a:prstGeom>
          <a:noFill/>
        </p:spPr>
        <p:txBody>
          <a:bodyPr wrap="none" rtlCol="0">
            <a:spAutoFit/>
          </a:bodyPr>
          <a:lstStyle/>
          <a:p>
            <a:r>
              <a:rPr lang="en-US" dirty="0"/>
              <a:t>Sequencer</a:t>
            </a:r>
          </a:p>
        </p:txBody>
      </p:sp>
      <p:cxnSp>
        <p:nvCxnSpPr>
          <p:cNvPr id="14" name="Connector: Curved 44">
            <a:extLst>
              <a:ext uri="{FF2B5EF4-FFF2-40B4-BE49-F238E27FC236}">
                <a16:creationId xmlns:a16="http://schemas.microsoft.com/office/drawing/2014/main" id="{D0D1F750-319D-0F4F-59B3-D89F703FAF77}"/>
              </a:ext>
            </a:extLst>
          </p:cNvPr>
          <p:cNvCxnSpPr>
            <a:cxnSpLocks/>
          </p:cNvCxnSpPr>
          <p:nvPr/>
        </p:nvCxnSpPr>
        <p:spPr>
          <a:xfrm rot="16200000" flipV="1">
            <a:off x="10996280" y="3367858"/>
            <a:ext cx="454" cy="1390162"/>
          </a:xfrm>
          <a:prstGeom prst="curvedConnector3">
            <a:avLst>
              <a:gd name="adj1" fmla="val 1650484"/>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3447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0" grpId="0"/>
      <p:bldP spid="72" grpId="0"/>
      <p:bldP spid="74" grpId="0"/>
      <p:bldP spid="76" grpId="0"/>
      <p:bldP spid="80" grpId="0"/>
      <p:bldP spid="30" grpId="0"/>
      <p:bldP spid="2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EB6B3F-280D-1D42-BFF2-B06880B18555}"/>
              </a:ext>
            </a:extLst>
          </p:cNvPr>
          <p:cNvSpPr>
            <a:spLocks noGrp="1"/>
          </p:cNvSpPr>
          <p:nvPr>
            <p:ph idx="1"/>
          </p:nvPr>
        </p:nvSpPr>
        <p:spPr>
          <a:xfrm>
            <a:off x="565478" y="1690688"/>
            <a:ext cx="11492583" cy="4920423"/>
          </a:xfrm>
        </p:spPr>
        <p:txBody>
          <a:bodyPr>
            <a:normAutofit/>
          </a:bodyPr>
          <a:lstStyle/>
          <a:p>
            <a:r>
              <a:rPr lang="en-US" b="1" dirty="0"/>
              <a:t>Theorem</a:t>
            </a:r>
            <a:r>
              <a:rPr lang="en-US" dirty="0"/>
              <a:t>. For any included user transaction </a:t>
            </a:r>
            <a:r>
              <a:rPr lang="en-US" i="1" dirty="0"/>
              <a:t>A</a:t>
            </a:r>
            <a:r>
              <a:rPr lang="en-US" dirty="0"/>
              <a:t>, either the price for </a:t>
            </a:r>
            <a:r>
              <a:rPr lang="en-US" i="1" dirty="0"/>
              <a:t>A</a:t>
            </a:r>
            <a:r>
              <a:rPr lang="en-US" dirty="0"/>
              <a:t> is better than isolated execution of </a:t>
            </a:r>
            <a:r>
              <a:rPr lang="en-US" i="1" dirty="0"/>
              <a:t>A</a:t>
            </a:r>
            <a:r>
              <a:rPr lang="en-US" dirty="0"/>
              <a:t>, or the sequencer does not gain by including </a:t>
            </a:r>
            <a:r>
              <a:rPr lang="en-US" i="1" dirty="0"/>
              <a:t>A</a:t>
            </a:r>
            <a:r>
              <a:rPr lang="en-US" dirty="0"/>
              <a:t>.</a:t>
            </a:r>
          </a:p>
          <a:p>
            <a:r>
              <a:rPr lang="en-US" b="1" dirty="0"/>
              <a:t>Proof sketch</a:t>
            </a:r>
            <a:r>
              <a:rPr lang="en-US" dirty="0"/>
              <a:t>.</a:t>
            </a:r>
          </a:p>
          <a:p>
            <a:pPr marL="0" indent="0">
              <a:buNone/>
            </a:pPr>
            <a:br>
              <a:rPr lang="en-US" dirty="0"/>
            </a:br>
            <a:br>
              <a:rPr lang="en-US" dirty="0"/>
            </a:br>
            <a:endParaRPr lang="en-US" dirty="0"/>
          </a:p>
          <a:p>
            <a:pPr marL="0" indent="0">
              <a:buNone/>
            </a:pPr>
            <a:endParaRPr lang="en-US" dirty="0"/>
          </a:p>
          <a:p>
            <a:pPr marL="0" indent="0">
              <a:buNone/>
            </a:pPr>
            <a:br>
              <a:rPr lang="en-US" dirty="0"/>
            </a:br>
            <a:endParaRPr lang="en-US" dirty="0"/>
          </a:p>
        </p:txBody>
      </p:sp>
      <p:sp>
        <p:nvSpPr>
          <p:cNvPr id="2" name="Title 1">
            <a:extLst>
              <a:ext uri="{FF2B5EF4-FFF2-40B4-BE49-F238E27FC236}">
                <a16:creationId xmlns:a16="http://schemas.microsoft.com/office/drawing/2014/main" id="{2AFA81D4-CF63-0B45-A7BD-D087D5655824}"/>
              </a:ext>
            </a:extLst>
          </p:cNvPr>
          <p:cNvSpPr>
            <a:spLocks noGrp="1"/>
          </p:cNvSpPr>
          <p:nvPr>
            <p:ph type="title"/>
          </p:nvPr>
        </p:nvSpPr>
        <p:spPr/>
        <p:txBody>
          <a:bodyPr/>
          <a:lstStyle/>
          <a:p>
            <a:r>
              <a:rPr lang="en-US" dirty="0"/>
              <a:t>Main Theorem</a:t>
            </a:r>
          </a:p>
        </p:txBody>
      </p:sp>
      <p:sp>
        <p:nvSpPr>
          <p:cNvPr id="6" name="TextBox 5">
            <a:extLst>
              <a:ext uri="{FF2B5EF4-FFF2-40B4-BE49-F238E27FC236}">
                <a16:creationId xmlns:a16="http://schemas.microsoft.com/office/drawing/2014/main" id="{DD2EDC4C-884A-1147-83FC-4415BD67CCDF}"/>
              </a:ext>
            </a:extLst>
          </p:cNvPr>
          <p:cNvSpPr txBox="1"/>
          <p:nvPr/>
        </p:nvSpPr>
        <p:spPr>
          <a:xfrm>
            <a:off x="1608582" y="3063091"/>
            <a:ext cx="9572374" cy="553998"/>
          </a:xfrm>
          <a:prstGeom prst="rect">
            <a:avLst/>
          </a:prstGeom>
          <a:noFill/>
        </p:spPr>
        <p:txBody>
          <a:bodyPr wrap="square">
            <a:spAutoFit/>
          </a:bodyPr>
          <a:lstStyle/>
          <a:p>
            <a:r>
              <a:rPr lang="en-US" sz="3000" i="1" dirty="0"/>
              <a:t>T</a:t>
            </a:r>
            <a:r>
              <a:rPr lang="en-US" sz="3000" i="1" baseline="-25000" dirty="0"/>
              <a:t>1</a:t>
            </a:r>
            <a:r>
              <a:rPr lang="en-US" sz="3000" i="1" dirty="0"/>
              <a:t>, T</a:t>
            </a:r>
            <a:r>
              <a:rPr lang="en-US" sz="3000" i="1" baseline="-25000" dirty="0"/>
              <a:t>2</a:t>
            </a:r>
            <a:r>
              <a:rPr lang="en-US" sz="3000" i="1" dirty="0"/>
              <a:t>, T</a:t>
            </a:r>
            <a:r>
              <a:rPr lang="en-US" sz="3000" i="1" baseline="-25000" dirty="0"/>
              <a:t>3</a:t>
            </a:r>
            <a:r>
              <a:rPr lang="en-US" sz="3000" i="1" dirty="0"/>
              <a:t>, …, T</a:t>
            </a:r>
            <a:r>
              <a:rPr lang="en-US" sz="3000" i="1" baseline="-25000" dirty="0"/>
              <a:t>k</a:t>
            </a:r>
            <a:r>
              <a:rPr lang="en-US" sz="3000" i="1" dirty="0"/>
              <a:t>, 								     	T</a:t>
            </a:r>
            <a:r>
              <a:rPr lang="en-US" sz="3000" i="1" baseline="-25000" dirty="0"/>
              <a:t>k+1</a:t>
            </a:r>
            <a:r>
              <a:rPr lang="en-US" sz="3000" i="1" dirty="0"/>
              <a:t>,     ..., 	T</a:t>
            </a:r>
            <a:r>
              <a:rPr lang="en-US" sz="3000" i="1" baseline="-25000" dirty="0"/>
              <a:t>n</a:t>
            </a:r>
          </a:p>
        </p:txBody>
      </p:sp>
      <p:sp>
        <p:nvSpPr>
          <p:cNvPr id="9" name="Right Brace 8">
            <a:extLst>
              <a:ext uri="{FF2B5EF4-FFF2-40B4-BE49-F238E27FC236}">
                <a16:creationId xmlns:a16="http://schemas.microsoft.com/office/drawing/2014/main" id="{73E7C379-7284-7E45-BAED-07C32A6728AB}"/>
              </a:ext>
            </a:extLst>
          </p:cNvPr>
          <p:cNvSpPr/>
          <p:nvPr/>
        </p:nvSpPr>
        <p:spPr>
          <a:xfrm rot="16200000" flipH="1">
            <a:off x="2667858" y="2514400"/>
            <a:ext cx="317503" cy="2759260"/>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3DE3E9D3-1F62-7145-B1E7-E67A0F6E6996}"/>
              </a:ext>
            </a:extLst>
          </p:cNvPr>
          <p:cNvSpPr/>
          <p:nvPr/>
        </p:nvSpPr>
        <p:spPr>
          <a:xfrm rot="16200000" flipH="1">
            <a:off x="8921578" y="2653196"/>
            <a:ext cx="330349" cy="2551567"/>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C4F65B06-239F-CC48-A13F-6D06B3D3DDD1}"/>
              </a:ext>
            </a:extLst>
          </p:cNvPr>
          <p:cNvSpPr txBox="1"/>
          <p:nvPr/>
        </p:nvSpPr>
        <p:spPr>
          <a:xfrm>
            <a:off x="-15763" y="4052782"/>
            <a:ext cx="5684743" cy="836126"/>
          </a:xfrm>
          <a:prstGeom prst="rect">
            <a:avLst/>
          </a:prstGeom>
          <a:noFill/>
        </p:spPr>
        <p:txBody>
          <a:bodyPr wrap="square">
            <a:spAutoFit/>
          </a:bodyPr>
          <a:lstStyle/>
          <a:p>
            <a:pPr algn="ctr">
              <a:lnSpc>
                <a:spcPts val="2920"/>
              </a:lnSpc>
            </a:pPr>
            <a:r>
              <a:rPr lang="en-US" sz="2600" b="1" i="1" dirty="0"/>
              <a:t>Core</a:t>
            </a:r>
            <a:r>
              <a:rPr lang="en-US" sz="2600" dirty="0"/>
              <a:t> </a:t>
            </a:r>
            <a:br>
              <a:rPr lang="en-US" sz="2600" dirty="0"/>
            </a:br>
            <a:r>
              <a:rPr lang="en-US" sz="2600" dirty="0"/>
              <a:t>(not last buy, or last sell)</a:t>
            </a:r>
          </a:p>
        </p:txBody>
      </p:sp>
      <p:sp>
        <p:nvSpPr>
          <p:cNvPr id="13" name="TextBox 12">
            <a:extLst>
              <a:ext uri="{FF2B5EF4-FFF2-40B4-BE49-F238E27FC236}">
                <a16:creationId xmlns:a16="http://schemas.microsoft.com/office/drawing/2014/main" id="{7C1B45AC-5D5D-E745-8F54-671F8C5F5DC9}"/>
              </a:ext>
            </a:extLst>
          </p:cNvPr>
          <p:cNvSpPr txBox="1"/>
          <p:nvPr/>
        </p:nvSpPr>
        <p:spPr>
          <a:xfrm>
            <a:off x="7105552" y="4094154"/>
            <a:ext cx="3962400" cy="837922"/>
          </a:xfrm>
          <a:prstGeom prst="rect">
            <a:avLst/>
          </a:prstGeom>
          <a:noFill/>
        </p:spPr>
        <p:txBody>
          <a:bodyPr wrap="square">
            <a:spAutoFit/>
          </a:bodyPr>
          <a:lstStyle/>
          <a:p>
            <a:pPr algn="ctr">
              <a:lnSpc>
                <a:spcPts val="2920"/>
              </a:lnSpc>
            </a:pPr>
            <a:r>
              <a:rPr lang="en-US" sz="2600" b="1" i="1" dirty="0"/>
              <a:t>Tail</a:t>
            </a:r>
            <a:r>
              <a:rPr lang="en-US" sz="2600" dirty="0"/>
              <a:t> </a:t>
            </a:r>
            <a:br>
              <a:rPr lang="en-US" sz="2600" dirty="0"/>
            </a:br>
            <a:r>
              <a:rPr lang="en-US" sz="2600" dirty="0"/>
              <a:t>(all buys, or all sells)</a:t>
            </a:r>
          </a:p>
        </p:txBody>
      </p:sp>
      <p:sp>
        <p:nvSpPr>
          <p:cNvPr id="15" name="TextBox 14">
            <a:extLst>
              <a:ext uri="{FF2B5EF4-FFF2-40B4-BE49-F238E27FC236}">
                <a16:creationId xmlns:a16="http://schemas.microsoft.com/office/drawing/2014/main" id="{39B08072-D600-2B4D-8ED0-B52425BA2324}"/>
              </a:ext>
            </a:extLst>
          </p:cNvPr>
          <p:cNvSpPr txBox="1"/>
          <p:nvPr/>
        </p:nvSpPr>
        <p:spPr>
          <a:xfrm>
            <a:off x="6433958" y="5047398"/>
            <a:ext cx="5624103" cy="1107996"/>
          </a:xfrm>
          <a:prstGeom prst="rect">
            <a:avLst/>
          </a:prstGeom>
          <a:noFill/>
        </p:spPr>
        <p:txBody>
          <a:bodyPr wrap="square">
            <a:spAutoFit/>
          </a:bodyPr>
          <a:lstStyle/>
          <a:p>
            <a:pPr algn="ctr"/>
            <a:r>
              <a:rPr lang="en-US" sz="2200" dirty="0"/>
              <a:t>No user transaction is followed by a sequencer’s transaction (and so, no gain).</a:t>
            </a:r>
            <a:br>
              <a:rPr lang="en-US" sz="2200" dirty="0"/>
            </a:br>
            <a:endParaRPr lang="en-US" sz="2200" dirty="0"/>
          </a:p>
        </p:txBody>
      </p:sp>
      <p:sp>
        <p:nvSpPr>
          <p:cNvPr id="16" name="TextBox 15">
            <a:extLst>
              <a:ext uri="{FF2B5EF4-FFF2-40B4-BE49-F238E27FC236}">
                <a16:creationId xmlns:a16="http://schemas.microsoft.com/office/drawing/2014/main" id="{E69F1FA0-3312-B643-8734-7824BD0CCBB2}"/>
              </a:ext>
            </a:extLst>
          </p:cNvPr>
          <p:cNvSpPr txBox="1"/>
          <p:nvPr/>
        </p:nvSpPr>
        <p:spPr>
          <a:xfrm>
            <a:off x="1446979" y="4930973"/>
            <a:ext cx="3049524" cy="769441"/>
          </a:xfrm>
          <a:prstGeom prst="rect">
            <a:avLst/>
          </a:prstGeom>
          <a:noFill/>
        </p:spPr>
        <p:txBody>
          <a:bodyPr wrap="square">
            <a:spAutoFit/>
          </a:bodyPr>
          <a:lstStyle/>
          <a:p>
            <a:pPr algn="ctr"/>
            <a:r>
              <a:rPr lang="en-US" sz="2200" dirty="0"/>
              <a:t>Price is better than isolated execution</a:t>
            </a:r>
          </a:p>
        </p:txBody>
      </p:sp>
      <p:sp>
        <p:nvSpPr>
          <p:cNvPr id="17" name="TextBox 16">
            <a:extLst>
              <a:ext uri="{FF2B5EF4-FFF2-40B4-BE49-F238E27FC236}">
                <a16:creationId xmlns:a16="http://schemas.microsoft.com/office/drawing/2014/main" id="{9F6F7E66-AE91-A14A-8844-F0E54E2BB3B3}"/>
              </a:ext>
            </a:extLst>
          </p:cNvPr>
          <p:cNvSpPr txBox="1"/>
          <p:nvPr/>
        </p:nvSpPr>
        <p:spPr>
          <a:xfrm>
            <a:off x="838200" y="5875012"/>
            <a:ext cx="3388071" cy="769441"/>
          </a:xfrm>
          <a:prstGeom prst="rect">
            <a:avLst/>
          </a:prstGeom>
          <a:noFill/>
          <a:ln w="22225">
            <a:solidFill>
              <a:schemeClr val="tx1"/>
            </a:solidFill>
          </a:ln>
        </p:spPr>
        <p:txBody>
          <a:bodyPr wrap="square">
            <a:spAutoFit/>
          </a:bodyPr>
          <a:lstStyle/>
          <a:p>
            <a:r>
              <a:rPr lang="en-US" sz="2200" b="1" dirty="0"/>
              <a:t>Also: the sequencing rule is computationally efficient.</a:t>
            </a:r>
          </a:p>
        </p:txBody>
      </p:sp>
      <p:sp>
        <p:nvSpPr>
          <p:cNvPr id="14" name="TextBox 13">
            <a:extLst>
              <a:ext uri="{FF2B5EF4-FFF2-40B4-BE49-F238E27FC236}">
                <a16:creationId xmlns:a16="http://schemas.microsoft.com/office/drawing/2014/main" id="{24095703-1EE6-B749-9E29-895B3D28398D}"/>
              </a:ext>
            </a:extLst>
          </p:cNvPr>
          <p:cNvSpPr txBox="1"/>
          <p:nvPr/>
        </p:nvSpPr>
        <p:spPr>
          <a:xfrm>
            <a:off x="6394769" y="5915027"/>
            <a:ext cx="5624103" cy="769441"/>
          </a:xfrm>
          <a:prstGeom prst="rect">
            <a:avLst/>
          </a:prstGeom>
          <a:noFill/>
        </p:spPr>
        <p:txBody>
          <a:bodyPr wrap="square">
            <a:spAutoFit/>
          </a:bodyPr>
          <a:lstStyle/>
          <a:p>
            <a:pPr algn="ctr"/>
            <a:r>
              <a:rPr lang="en-US" sz="2200" dirty="0"/>
              <a:t>Why? Suppose Tail is </a:t>
            </a:r>
            <a:r>
              <a:rPr lang="en-US" sz="2200" i="1" dirty="0"/>
              <a:t>Buy</a:t>
            </a:r>
            <a:r>
              <a:rPr lang="en-US" sz="2200" dirty="0"/>
              <a:t> orders, with</a:t>
            </a:r>
          </a:p>
          <a:p>
            <a:pPr algn="ctr"/>
            <a:r>
              <a:rPr lang="en-US" sz="2200" dirty="0">
                <a:solidFill>
                  <a:srgbClr val="0070C0"/>
                </a:solidFill>
              </a:rPr>
              <a:t>Buy, Buy</a:t>
            </a:r>
            <a:r>
              <a:rPr lang="en-US" sz="2200" dirty="0"/>
              <a:t>, </a:t>
            </a:r>
            <a:r>
              <a:rPr lang="en-US" sz="2200" dirty="0">
                <a:solidFill>
                  <a:srgbClr val="C00000"/>
                </a:solidFill>
              </a:rPr>
              <a:t>Buy</a:t>
            </a:r>
            <a:r>
              <a:rPr lang="en-US" sz="2200" dirty="0"/>
              <a:t>. Sequencer prefers </a:t>
            </a:r>
            <a:r>
              <a:rPr lang="en-US" sz="2200" dirty="0">
                <a:solidFill>
                  <a:srgbClr val="C00000"/>
                </a:solidFill>
              </a:rPr>
              <a:t>Buy</a:t>
            </a:r>
            <a:r>
              <a:rPr lang="en-US" sz="2200" dirty="0"/>
              <a:t>, </a:t>
            </a:r>
            <a:r>
              <a:rPr lang="en-US" sz="2200" dirty="0">
                <a:solidFill>
                  <a:srgbClr val="0070C0"/>
                </a:solidFill>
              </a:rPr>
              <a:t>Buy, Buy</a:t>
            </a:r>
            <a:r>
              <a:rPr lang="en-US" sz="2200" dirty="0"/>
              <a:t>. </a:t>
            </a:r>
          </a:p>
        </p:txBody>
      </p:sp>
    </p:spTree>
    <p:extLst>
      <p:ext uri="{BB962C8B-B14F-4D97-AF65-F5344CB8AC3E}">
        <p14:creationId xmlns:p14="http://schemas.microsoft.com/office/powerpoint/2010/main" val="3396729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2" grpId="0"/>
      <p:bldP spid="13" grpId="0"/>
      <p:bldP spid="15" grpId="0"/>
      <p:bldP spid="16" grpId="0"/>
      <p:bldP spid="17" grpId="0" animBg="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24F0-0523-FC89-85F4-167921E6A7CC}"/>
              </a:ext>
            </a:extLst>
          </p:cNvPr>
          <p:cNvSpPr>
            <a:spLocks noGrp="1"/>
          </p:cNvSpPr>
          <p:nvPr>
            <p:ph type="title"/>
          </p:nvPr>
        </p:nvSpPr>
        <p:spPr/>
        <p:txBody>
          <a:bodyPr/>
          <a:lstStyle/>
          <a:p>
            <a:r>
              <a:rPr lang="en-US" dirty="0"/>
              <a:t>As per Impossibility, </a:t>
            </a:r>
            <a:r>
              <a:rPr lang="en-US" i="1" dirty="0"/>
              <a:t>not </a:t>
            </a:r>
            <a:r>
              <a:rPr lang="en-US" dirty="0"/>
              <a:t>Fully MEV-Proof</a:t>
            </a:r>
          </a:p>
        </p:txBody>
      </p:sp>
      <p:sp>
        <p:nvSpPr>
          <p:cNvPr id="4" name="Slide Number Placeholder 3">
            <a:extLst>
              <a:ext uri="{FF2B5EF4-FFF2-40B4-BE49-F238E27FC236}">
                <a16:creationId xmlns:a16="http://schemas.microsoft.com/office/drawing/2014/main" id="{0628DB89-9505-6A50-ECC5-3D51AF530D52}"/>
              </a:ext>
            </a:extLst>
          </p:cNvPr>
          <p:cNvSpPr>
            <a:spLocks noGrp="1"/>
          </p:cNvSpPr>
          <p:nvPr>
            <p:ph type="sldNum" sz="quarter" idx="12"/>
          </p:nvPr>
        </p:nvSpPr>
        <p:spPr/>
        <p:txBody>
          <a:bodyPr/>
          <a:lstStyle/>
          <a:p>
            <a:fld id="{C0E737A0-9836-0546-90C2-916B04F48200}" type="slidenum">
              <a:rPr lang="en-US" smtClean="0"/>
              <a:t>33</a:t>
            </a:fld>
            <a:endParaRPr lang="en-US" dirty="0"/>
          </a:p>
        </p:txBody>
      </p:sp>
      <p:cxnSp>
        <p:nvCxnSpPr>
          <p:cNvPr id="59" name="Straight Arrow Connector 58">
            <a:extLst>
              <a:ext uri="{FF2B5EF4-FFF2-40B4-BE49-F238E27FC236}">
                <a16:creationId xmlns:a16="http://schemas.microsoft.com/office/drawing/2014/main" id="{EF36F9C7-0720-1EB6-90E8-47FF5773B156}"/>
              </a:ext>
            </a:extLst>
          </p:cNvPr>
          <p:cNvCxnSpPr>
            <a:cxnSpLocks/>
          </p:cNvCxnSpPr>
          <p:nvPr/>
        </p:nvCxnSpPr>
        <p:spPr>
          <a:xfrm>
            <a:off x="2028926" y="4982571"/>
            <a:ext cx="857395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CC91485-C174-8DD9-618C-11A1335CE7CE}"/>
                  </a:ext>
                </a:extLst>
              </p:cNvPr>
              <p:cNvSpPr txBox="1"/>
              <p:nvPr/>
            </p:nvSpPr>
            <p:spPr>
              <a:xfrm>
                <a:off x="4709365" y="4973416"/>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−2</m:t>
                      </m:r>
                    </m:oMath>
                  </m:oMathPara>
                </a14:m>
                <a:endParaRPr lang="en-US" dirty="0"/>
              </a:p>
            </p:txBody>
          </p:sp>
        </mc:Choice>
        <mc:Fallback xmlns="">
          <p:sp>
            <p:nvSpPr>
              <p:cNvPr id="60" name="TextBox 59">
                <a:extLst>
                  <a:ext uri="{FF2B5EF4-FFF2-40B4-BE49-F238E27FC236}">
                    <a16:creationId xmlns:a16="http://schemas.microsoft.com/office/drawing/2014/main" id="{2CC91485-C174-8DD9-618C-11A1335CE7CE}"/>
                  </a:ext>
                </a:extLst>
              </p:cNvPr>
              <p:cNvSpPr txBox="1">
                <a:spLocks noRot="1" noChangeAspect="1" noMove="1" noResize="1" noEditPoints="1" noAdjustHandles="1" noChangeArrowheads="1" noChangeShapeType="1" noTextEdit="1"/>
              </p:cNvSpPr>
              <p:nvPr/>
            </p:nvSpPr>
            <p:spPr>
              <a:xfrm>
                <a:off x="4709365" y="4973416"/>
                <a:ext cx="882486"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0925856-A0C6-1AB8-7C75-16419F17B6FA}"/>
                  </a:ext>
                </a:extLst>
              </p:cNvPr>
              <p:cNvSpPr txBox="1"/>
              <p:nvPr/>
            </p:nvSpPr>
            <p:spPr>
              <a:xfrm>
                <a:off x="8977878" y="4973933"/>
                <a:ext cx="47852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𝑋</m:t>
                          </m:r>
                        </m:e>
                        <m:sub>
                          <m:r>
                            <a:rPr lang="en-US" b="0" i="1" dirty="0" smtClean="0">
                              <a:latin typeface="Cambria Math" panose="02040503050406030204" pitchFamily="18" charset="0"/>
                            </a:rPr>
                            <m:t>1</m:t>
                          </m:r>
                        </m:sub>
                      </m:sSub>
                    </m:oMath>
                  </m:oMathPara>
                </a14:m>
                <a:endParaRPr lang="en-US" dirty="0"/>
              </a:p>
            </p:txBody>
          </p:sp>
        </mc:Choice>
        <mc:Fallback xmlns="">
          <p:sp>
            <p:nvSpPr>
              <p:cNvPr id="62" name="TextBox 61">
                <a:extLst>
                  <a:ext uri="{FF2B5EF4-FFF2-40B4-BE49-F238E27FC236}">
                    <a16:creationId xmlns:a16="http://schemas.microsoft.com/office/drawing/2014/main" id="{80925856-A0C6-1AB8-7C75-16419F17B6FA}"/>
                  </a:ext>
                </a:extLst>
              </p:cNvPr>
              <p:cNvSpPr txBox="1">
                <a:spLocks noRot="1" noChangeAspect="1" noMove="1" noResize="1" noEditPoints="1" noAdjustHandles="1" noChangeArrowheads="1" noChangeShapeType="1" noTextEdit="1"/>
              </p:cNvSpPr>
              <p:nvPr/>
            </p:nvSpPr>
            <p:spPr>
              <a:xfrm>
                <a:off x="8977878" y="4973933"/>
                <a:ext cx="478528"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8C9A155-8EBD-F743-7B70-11D33597EF53}"/>
                  </a:ext>
                </a:extLst>
              </p:cNvPr>
              <p:cNvSpPr txBox="1"/>
              <p:nvPr/>
            </p:nvSpPr>
            <p:spPr>
              <a:xfrm>
                <a:off x="2802489" y="4972078"/>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−3</m:t>
                      </m:r>
                    </m:oMath>
                  </m:oMathPara>
                </a14:m>
                <a:endParaRPr lang="en-US" dirty="0"/>
              </a:p>
            </p:txBody>
          </p:sp>
        </mc:Choice>
        <mc:Fallback xmlns="">
          <p:sp>
            <p:nvSpPr>
              <p:cNvPr id="30" name="TextBox 29">
                <a:extLst>
                  <a:ext uri="{FF2B5EF4-FFF2-40B4-BE49-F238E27FC236}">
                    <a16:creationId xmlns:a16="http://schemas.microsoft.com/office/drawing/2014/main" id="{28C9A155-8EBD-F743-7B70-11D33597EF53}"/>
                  </a:ext>
                </a:extLst>
              </p:cNvPr>
              <p:cNvSpPr txBox="1">
                <a:spLocks noRot="1" noChangeAspect="1" noMove="1" noResize="1" noEditPoints="1" noAdjustHandles="1" noChangeArrowheads="1" noChangeShapeType="1" noTextEdit="1"/>
              </p:cNvSpPr>
              <p:nvPr/>
            </p:nvSpPr>
            <p:spPr>
              <a:xfrm>
                <a:off x="2802489" y="4972078"/>
                <a:ext cx="882486"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679E0A9-53A5-0693-D572-D26B59C1FA3D}"/>
                  </a:ext>
                </a:extLst>
              </p:cNvPr>
              <p:cNvSpPr txBox="1"/>
              <p:nvPr/>
            </p:nvSpPr>
            <p:spPr>
              <a:xfrm>
                <a:off x="6847030" y="4966645"/>
                <a:ext cx="88248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−1</m:t>
                      </m:r>
                    </m:oMath>
                  </m:oMathPara>
                </a14:m>
                <a:endParaRPr lang="en-US" dirty="0"/>
              </a:p>
            </p:txBody>
          </p:sp>
        </mc:Choice>
        <mc:Fallback xmlns="">
          <p:sp>
            <p:nvSpPr>
              <p:cNvPr id="5" name="TextBox 4">
                <a:extLst>
                  <a:ext uri="{FF2B5EF4-FFF2-40B4-BE49-F238E27FC236}">
                    <a16:creationId xmlns:a16="http://schemas.microsoft.com/office/drawing/2014/main" id="{7679E0A9-53A5-0693-D572-D26B59C1FA3D}"/>
                  </a:ext>
                </a:extLst>
              </p:cNvPr>
              <p:cNvSpPr txBox="1">
                <a:spLocks noRot="1" noChangeAspect="1" noMove="1" noResize="1" noEditPoints="1" noAdjustHandles="1" noChangeArrowheads="1" noChangeShapeType="1" noTextEdit="1"/>
              </p:cNvSpPr>
              <p:nvPr/>
            </p:nvSpPr>
            <p:spPr>
              <a:xfrm>
                <a:off x="6847030" y="4966645"/>
                <a:ext cx="882486" cy="369332"/>
              </a:xfrm>
              <a:prstGeom prst="rect">
                <a:avLst/>
              </a:prstGeom>
              <a:blipFill>
                <a:blip r:embed="rId6"/>
                <a:stretch>
                  <a:fillRect/>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22C86B23-80CB-D002-06C3-D160019149C1}"/>
              </a:ext>
            </a:extLst>
          </p:cNvPr>
          <p:cNvGrpSpPr/>
          <p:nvPr/>
        </p:nvGrpSpPr>
        <p:grpSpPr>
          <a:xfrm>
            <a:off x="7288272" y="5335977"/>
            <a:ext cx="1928869" cy="698496"/>
            <a:chOff x="7288272" y="5335977"/>
            <a:chExt cx="1928869" cy="698496"/>
          </a:xfrm>
        </p:grpSpPr>
        <p:cxnSp>
          <p:nvCxnSpPr>
            <p:cNvPr id="28" name="Connector: Curved 44">
              <a:extLst>
                <a:ext uri="{FF2B5EF4-FFF2-40B4-BE49-F238E27FC236}">
                  <a16:creationId xmlns:a16="http://schemas.microsoft.com/office/drawing/2014/main" id="{299948AD-1756-2A4A-4E91-5F80ECE51790}"/>
                </a:ext>
              </a:extLst>
            </p:cNvPr>
            <p:cNvCxnSpPr>
              <a:cxnSpLocks/>
              <a:stCxn id="5" idx="2"/>
              <a:endCxn id="62" idx="2"/>
            </p:cNvCxnSpPr>
            <p:nvPr/>
          </p:nvCxnSpPr>
          <p:spPr>
            <a:xfrm rot="16200000" flipH="1">
              <a:off x="8249063" y="4375186"/>
              <a:ext cx="7288" cy="1928869"/>
            </a:xfrm>
            <a:prstGeom prst="curvedConnector3">
              <a:avLst>
                <a:gd name="adj1" fmla="val 3236663"/>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BE7BF62-D8CF-A580-9ECF-885C0124DEBB}"/>
                    </a:ext>
                  </a:extLst>
                </p:cNvPr>
                <p:cNvSpPr txBox="1"/>
                <p:nvPr/>
              </p:nvSpPr>
              <p:spPr>
                <a:xfrm>
                  <a:off x="7968627" y="5665141"/>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3</m:t>
                            </m:r>
                          </m:sub>
                        </m:sSub>
                      </m:oMath>
                    </m:oMathPara>
                  </a14:m>
                  <a:endParaRPr lang="en-US" dirty="0"/>
                </a:p>
              </p:txBody>
            </p:sp>
          </mc:Choice>
          <mc:Fallback xmlns="">
            <p:sp>
              <p:nvSpPr>
                <p:cNvPr id="13" name="TextBox 12">
                  <a:extLst>
                    <a:ext uri="{FF2B5EF4-FFF2-40B4-BE49-F238E27FC236}">
                      <a16:creationId xmlns:a16="http://schemas.microsoft.com/office/drawing/2014/main" id="{1BE7BF62-D8CF-A580-9ECF-885C0124DEBB}"/>
                    </a:ext>
                  </a:extLst>
                </p:cNvPr>
                <p:cNvSpPr txBox="1">
                  <a:spLocks noRot="1" noChangeAspect="1" noMove="1" noResize="1" noEditPoints="1" noAdjustHandles="1" noChangeArrowheads="1" noChangeShapeType="1" noTextEdit="1"/>
                </p:cNvSpPr>
                <p:nvPr/>
              </p:nvSpPr>
              <p:spPr>
                <a:xfrm>
                  <a:off x="7968627" y="5665141"/>
                  <a:ext cx="654012" cy="369332"/>
                </a:xfrm>
                <a:prstGeom prst="rect">
                  <a:avLst/>
                </a:prstGeom>
                <a:blipFill>
                  <a:blip r:embed="rId7"/>
                  <a:stretch>
                    <a:fillRect/>
                  </a:stretch>
                </a:blipFill>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id="{294A2984-BBA9-910A-46CA-40214AC5E3A7}"/>
              </a:ext>
            </a:extLst>
          </p:cNvPr>
          <p:cNvGrpSpPr/>
          <p:nvPr/>
        </p:nvGrpSpPr>
        <p:grpSpPr>
          <a:xfrm>
            <a:off x="5150609" y="3445166"/>
            <a:ext cx="4066534" cy="1528767"/>
            <a:chOff x="5150609" y="3445166"/>
            <a:chExt cx="4066534" cy="1528767"/>
          </a:xfrm>
        </p:grpSpPr>
        <p:cxnSp>
          <p:nvCxnSpPr>
            <p:cNvPr id="66" name="Connector: Curved 44">
              <a:extLst>
                <a:ext uri="{FF2B5EF4-FFF2-40B4-BE49-F238E27FC236}">
                  <a16:creationId xmlns:a16="http://schemas.microsoft.com/office/drawing/2014/main" id="{FA0D259B-3ABB-A409-D852-ADD9C1CA10DE}"/>
                </a:ext>
              </a:extLst>
            </p:cNvPr>
            <p:cNvCxnSpPr>
              <a:cxnSpLocks/>
              <a:stCxn id="62" idx="0"/>
              <a:endCxn id="60" idx="0"/>
            </p:cNvCxnSpPr>
            <p:nvPr/>
          </p:nvCxnSpPr>
          <p:spPr>
            <a:xfrm rot="16200000" flipV="1">
              <a:off x="7183617" y="2940408"/>
              <a:ext cx="517" cy="4066534"/>
            </a:xfrm>
            <a:prstGeom prst="curvedConnector3">
              <a:avLst>
                <a:gd name="adj1" fmla="val 207033849"/>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DA44C92-0FFE-C576-C104-D55935DAEEBE}"/>
                    </a:ext>
                  </a:extLst>
                </p:cNvPr>
                <p:cNvSpPr txBox="1"/>
                <p:nvPr/>
              </p:nvSpPr>
              <p:spPr>
                <a:xfrm>
                  <a:off x="6846530" y="3445166"/>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4</m:t>
                            </m:r>
                          </m:sub>
                        </m:sSub>
                      </m:oMath>
                    </m:oMathPara>
                  </a14:m>
                  <a:endParaRPr lang="en-US" dirty="0"/>
                </a:p>
              </p:txBody>
            </p:sp>
          </mc:Choice>
          <mc:Fallback xmlns="">
            <p:sp>
              <p:nvSpPr>
                <p:cNvPr id="15" name="TextBox 14">
                  <a:extLst>
                    <a:ext uri="{FF2B5EF4-FFF2-40B4-BE49-F238E27FC236}">
                      <a16:creationId xmlns:a16="http://schemas.microsoft.com/office/drawing/2014/main" id="{6DA44C92-0FFE-C576-C104-D55935DAEEBE}"/>
                    </a:ext>
                  </a:extLst>
                </p:cNvPr>
                <p:cNvSpPr txBox="1">
                  <a:spLocks noRot="1" noChangeAspect="1" noMove="1" noResize="1" noEditPoints="1" noAdjustHandles="1" noChangeArrowheads="1" noChangeShapeType="1" noTextEdit="1"/>
                </p:cNvSpPr>
                <p:nvPr/>
              </p:nvSpPr>
              <p:spPr>
                <a:xfrm>
                  <a:off x="6846530" y="3445166"/>
                  <a:ext cx="654012" cy="369332"/>
                </a:xfrm>
                <a:prstGeom prst="rect">
                  <a:avLst/>
                </a:prstGeom>
                <a:blipFill>
                  <a:blip r:embed="rId8"/>
                  <a:stretch>
                    <a:fillRect/>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391E3883-93F6-4B47-65B1-901D101238A4}"/>
              </a:ext>
            </a:extLst>
          </p:cNvPr>
          <p:cNvGrpSpPr/>
          <p:nvPr/>
        </p:nvGrpSpPr>
        <p:grpSpPr>
          <a:xfrm>
            <a:off x="3243732" y="4051012"/>
            <a:ext cx="4044541" cy="921065"/>
            <a:chOff x="3243732" y="4051012"/>
            <a:chExt cx="4044541" cy="921065"/>
          </a:xfrm>
        </p:grpSpPr>
        <p:cxnSp>
          <p:nvCxnSpPr>
            <p:cNvPr id="3" name="Connector: Curved 44">
              <a:extLst>
                <a:ext uri="{FF2B5EF4-FFF2-40B4-BE49-F238E27FC236}">
                  <a16:creationId xmlns:a16="http://schemas.microsoft.com/office/drawing/2014/main" id="{5BBB7D2F-9D58-1B41-7B59-9300B2A61277}"/>
                </a:ext>
              </a:extLst>
            </p:cNvPr>
            <p:cNvCxnSpPr>
              <a:cxnSpLocks/>
              <a:stCxn id="5" idx="0"/>
              <a:endCxn id="30" idx="0"/>
            </p:cNvCxnSpPr>
            <p:nvPr/>
          </p:nvCxnSpPr>
          <p:spPr>
            <a:xfrm rot="16200000" flipH="1" flipV="1">
              <a:off x="5263286" y="2947090"/>
              <a:ext cx="5433" cy="4044541"/>
            </a:xfrm>
            <a:prstGeom prst="curvedConnector3">
              <a:avLst>
                <a:gd name="adj1" fmla="val -8920155"/>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C89F83C-CFF4-810A-C4E6-976D2F9E7435}"/>
                    </a:ext>
                  </a:extLst>
                </p:cNvPr>
                <p:cNvSpPr txBox="1"/>
                <p:nvPr/>
              </p:nvSpPr>
              <p:spPr>
                <a:xfrm>
                  <a:off x="4937839" y="4051012"/>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𝐵</m:t>
                            </m:r>
                          </m:e>
                          <m:sub>
                            <m:r>
                              <a:rPr lang="en-US" b="0" i="1" smtClean="0">
                                <a:latin typeface="Cambria Math" panose="02040503050406030204" pitchFamily="18" charset="0"/>
                              </a:rPr>
                              <m:t>6</m:t>
                            </m:r>
                          </m:sub>
                        </m:sSub>
                      </m:oMath>
                    </m:oMathPara>
                  </a14:m>
                  <a:endParaRPr lang="en-US" dirty="0"/>
                </a:p>
              </p:txBody>
            </p:sp>
          </mc:Choice>
          <mc:Fallback xmlns="">
            <p:sp>
              <p:nvSpPr>
                <p:cNvPr id="16" name="TextBox 15">
                  <a:extLst>
                    <a:ext uri="{FF2B5EF4-FFF2-40B4-BE49-F238E27FC236}">
                      <a16:creationId xmlns:a16="http://schemas.microsoft.com/office/drawing/2014/main" id="{3C89F83C-CFF4-810A-C4E6-976D2F9E7435}"/>
                    </a:ext>
                  </a:extLst>
                </p:cNvPr>
                <p:cNvSpPr txBox="1">
                  <a:spLocks noRot="1" noChangeAspect="1" noMove="1" noResize="1" noEditPoints="1" noAdjustHandles="1" noChangeArrowheads="1" noChangeShapeType="1" noTextEdit="1"/>
                </p:cNvSpPr>
                <p:nvPr/>
              </p:nvSpPr>
              <p:spPr>
                <a:xfrm>
                  <a:off x="4937839" y="4051012"/>
                  <a:ext cx="654012" cy="369332"/>
                </a:xfrm>
                <a:prstGeom prst="rect">
                  <a:avLst/>
                </a:prstGeom>
                <a:blipFill>
                  <a:blip r:embed="rId9"/>
                  <a:stretch>
                    <a:fillRect/>
                  </a:stretch>
                </a:blipFill>
              </p:spPr>
              <p:txBody>
                <a:bodyPr/>
                <a:lstStyle/>
                <a:p>
                  <a:r>
                    <a:rPr lang="en-US">
                      <a:noFill/>
                    </a:rPr>
                    <a:t> </a:t>
                  </a:r>
                </a:p>
              </p:txBody>
            </p:sp>
          </mc:Fallback>
        </mc:AlternateContent>
      </p:grpSp>
      <p:sp>
        <p:nvSpPr>
          <p:cNvPr id="26" name="TextBox 25">
            <a:extLst>
              <a:ext uri="{FF2B5EF4-FFF2-40B4-BE49-F238E27FC236}">
                <a16:creationId xmlns:a16="http://schemas.microsoft.com/office/drawing/2014/main" id="{9C73747E-6C64-A248-ADDE-5622A8CBCAD8}"/>
              </a:ext>
            </a:extLst>
          </p:cNvPr>
          <p:cNvSpPr txBox="1"/>
          <p:nvPr/>
        </p:nvSpPr>
        <p:spPr>
          <a:xfrm>
            <a:off x="838200" y="2135561"/>
            <a:ext cx="10515600" cy="830997"/>
          </a:xfrm>
          <a:prstGeom prst="rect">
            <a:avLst/>
          </a:prstGeom>
          <a:noFill/>
        </p:spPr>
        <p:txBody>
          <a:bodyPr wrap="square">
            <a:spAutoFit/>
          </a:bodyPr>
          <a:lstStyle/>
          <a:p>
            <a:pPr marL="514350" indent="-514350">
              <a:buFont typeface="+mj-lt"/>
              <a:buAutoNum type="arabicPeriod"/>
            </a:pPr>
            <a:r>
              <a:rPr lang="en-US" sz="2400" dirty="0">
                <a:solidFill>
                  <a:srgbClr val="0070C0"/>
                </a:solidFill>
              </a:rPr>
              <a:t>User: Buy(q=2), Buy(q=2), Sell(q=1)</a:t>
            </a:r>
          </a:p>
          <a:p>
            <a:pPr marL="514350" indent="-514350">
              <a:buFont typeface="+mj-lt"/>
              <a:buAutoNum type="arabicPeriod"/>
            </a:pPr>
            <a:r>
              <a:rPr lang="en-US" sz="2400" dirty="0">
                <a:solidFill>
                  <a:srgbClr val="C00000"/>
                </a:solidFill>
              </a:rPr>
              <a:t>Sequencer: Buy(q=2), Sell(q=1), Sell(q=1)</a:t>
            </a:r>
          </a:p>
        </p:txBody>
      </p:sp>
      <p:grpSp>
        <p:nvGrpSpPr>
          <p:cNvPr id="34" name="Group 33">
            <a:extLst>
              <a:ext uri="{FF2B5EF4-FFF2-40B4-BE49-F238E27FC236}">
                <a16:creationId xmlns:a16="http://schemas.microsoft.com/office/drawing/2014/main" id="{9FE5DDAF-CAEE-D04D-9507-D921E0230233}"/>
              </a:ext>
            </a:extLst>
          </p:cNvPr>
          <p:cNvGrpSpPr/>
          <p:nvPr/>
        </p:nvGrpSpPr>
        <p:grpSpPr>
          <a:xfrm>
            <a:off x="5150609" y="4088602"/>
            <a:ext cx="4066534" cy="885331"/>
            <a:chOff x="5150609" y="4088602"/>
            <a:chExt cx="4066534" cy="885331"/>
          </a:xfrm>
        </p:grpSpPr>
        <p:cxnSp>
          <p:nvCxnSpPr>
            <p:cNvPr id="65" name="Connector: Curved 44">
              <a:extLst>
                <a:ext uri="{FF2B5EF4-FFF2-40B4-BE49-F238E27FC236}">
                  <a16:creationId xmlns:a16="http://schemas.microsoft.com/office/drawing/2014/main" id="{14BC9EC7-4457-0A18-5177-8C83E32D2DF8}"/>
                </a:ext>
              </a:extLst>
            </p:cNvPr>
            <p:cNvCxnSpPr>
              <a:cxnSpLocks/>
              <a:stCxn id="62" idx="0"/>
              <a:endCxn id="60" idx="0"/>
            </p:cNvCxnSpPr>
            <p:nvPr/>
          </p:nvCxnSpPr>
          <p:spPr>
            <a:xfrm rot="16200000" flipV="1">
              <a:off x="7183617" y="2940408"/>
              <a:ext cx="517" cy="4066534"/>
            </a:xfrm>
            <a:prstGeom prst="curvedConnector3">
              <a:avLst>
                <a:gd name="adj1" fmla="val 89122824"/>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B6FFEDC-3797-1E45-8BE8-CC39744A8B20}"/>
                    </a:ext>
                  </a:extLst>
                </p:cNvPr>
                <p:cNvSpPr txBox="1"/>
                <p:nvPr/>
              </p:nvSpPr>
              <p:spPr>
                <a:xfrm>
                  <a:off x="6856869" y="4088602"/>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𝐵</m:t>
                            </m:r>
                          </m:e>
                          <m:sub>
                            <m:r>
                              <a:rPr lang="en-US" b="0" i="1" smtClean="0">
                                <a:solidFill>
                                  <a:srgbClr val="C00000"/>
                                </a:solidFill>
                                <a:latin typeface="Cambria Math" panose="02040503050406030204" pitchFamily="18" charset="0"/>
                              </a:rPr>
                              <m:t>1</m:t>
                            </m:r>
                          </m:sub>
                        </m:sSub>
                      </m:oMath>
                    </m:oMathPara>
                  </a14:m>
                  <a:endParaRPr lang="en-US" dirty="0">
                    <a:solidFill>
                      <a:srgbClr val="C00000"/>
                    </a:solidFill>
                  </a:endParaRPr>
                </a:p>
              </p:txBody>
            </p:sp>
          </mc:Choice>
          <mc:Fallback xmlns="">
            <p:sp>
              <p:nvSpPr>
                <p:cNvPr id="27" name="TextBox 26">
                  <a:extLst>
                    <a:ext uri="{FF2B5EF4-FFF2-40B4-BE49-F238E27FC236}">
                      <a16:creationId xmlns:a16="http://schemas.microsoft.com/office/drawing/2014/main" id="{5B6FFEDC-3797-1E45-8BE8-CC39744A8B20}"/>
                    </a:ext>
                  </a:extLst>
                </p:cNvPr>
                <p:cNvSpPr txBox="1">
                  <a:spLocks noRot="1" noChangeAspect="1" noMove="1" noResize="1" noEditPoints="1" noAdjustHandles="1" noChangeArrowheads="1" noChangeShapeType="1" noTextEdit="1"/>
                </p:cNvSpPr>
                <p:nvPr/>
              </p:nvSpPr>
              <p:spPr>
                <a:xfrm>
                  <a:off x="6856869" y="4088602"/>
                  <a:ext cx="654012" cy="369332"/>
                </a:xfrm>
                <a:prstGeom prst="rect">
                  <a:avLst/>
                </a:prstGeom>
                <a:blipFill>
                  <a:blip r:embed="rId10"/>
                  <a:stretch>
                    <a:fillRect/>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4A2F1CF9-8B58-B444-B49F-A8EFDA230077}"/>
              </a:ext>
            </a:extLst>
          </p:cNvPr>
          <p:cNvGrpSpPr/>
          <p:nvPr/>
        </p:nvGrpSpPr>
        <p:grpSpPr>
          <a:xfrm>
            <a:off x="5150607" y="5335977"/>
            <a:ext cx="2137665" cy="698496"/>
            <a:chOff x="5150607" y="5335977"/>
            <a:chExt cx="2137665" cy="698496"/>
          </a:xfrm>
        </p:grpSpPr>
        <p:cxnSp>
          <p:nvCxnSpPr>
            <p:cNvPr id="12" name="Connector: Curved 44">
              <a:extLst>
                <a:ext uri="{FF2B5EF4-FFF2-40B4-BE49-F238E27FC236}">
                  <a16:creationId xmlns:a16="http://schemas.microsoft.com/office/drawing/2014/main" id="{1F452814-B29F-482E-C367-3A3B323013DF}"/>
                </a:ext>
              </a:extLst>
            </p:cNvPr>
            <p:cNvCxnSpPr>
              <a:cxnSpLocks/>
              <a:stCxn id="60" idx="2"/>
              <a:endCxn id="5" idx="2"/>
            </p:cNvCxnSpPr>
            <p:nvPr/>
          </p:nvCxnSpPr>
          <p:spPr>
            <a:xfrm rot="5400000" flipH="1" flipV="1">
              <a:off x="6216054" y="4270530"/>
              <a:ext cx="6771" cy="2137665"/>
            </a:xfrm>
            <a:prstGeom prst="curvedConnector3">
              <a:avLst>
                <a:gd name="adj1" fmla="val -337616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43F569A-B7E6-614E-811F-D12C3F1E3D42}"/>
                    </a:ext>
                  </a:extLst>
                </p:cNvPr>
                <p:cNvSpPr txBox="1"/>
                <p:nvPr/>
              </p:nvSpPr>
              <p:spPr>
                <a:xfrm>
                  <a:off x="5892433" y="5665141"/>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𝑆</m:t>
                            </m:r>
                          </m:e>
                          <m:sub>
                            <m:r>
                              <a:rPr lang="en-US" b="0" i="1" smtClean="0">
                                <a:solidFill>
                                  <a:srgbClr val="C00000"/>
                                </a:solidFill>
                                <a:latin typeface="Cambria Math" panose="02040503050406030204" pitchFamily="18" charset="0"/>
                              </a:rPr>
                              <m:t>2</m:t>
                            </m:r>
                          </m:sub>
                        </m:sSub>
                      </m:oMath>
                    </m:oMathPara>
                  </a14:m>
                  <a:endParaRPr lang="en-US" dirty="0">
                    <a:solidFill>
                      <a:srgbClr val="C00000"/>
                    </a:solidFill>
                  </a:endParaRPr>
                </a:p>
              </p:txBody>
            </p:sp>
          </mc:Choice>
          <mc:Fallback xmlns="">
            <p:sp>
              <p:nvSpPr>
                <p:cNvPr id="31" name="TextBox 30">
                  <a:extLst>
                    <a:ext uri="{FF2B5EF4-FFF2-40B4-BE49-F238E27FC236}">
                      <a16:creationId xmlns:a16="http://schemas.microsoft.com/office/drawing/2014/main" id="{343F569A-B7E6-614E-811F-D12C3F1E3D42}"/>
                    </a:ext>
                  </a:extLst>
                </p:cNvPr>
                <p:cNvSpPr txBox="1">
                  <a:spLocks noRot="1" noChangeAspect="1" noMove="1" noResize="1" noEditPoints="1" noAdjustHandles="1" noChangeArrowheads="1" noChangeShapeType="1" noTextEdit="1"/>
                </p:cNvSpPr>
                <p:nvPr/>
              </p:nvSpPr>
              <p:spPr>
                <a:xfrm>
                  <a:off x="5892433" y="5665141"/>
                  <a:ext cx="654012" cy="369332"/>
                </a:xfrm>
                <a:prstGeom prst="rect">
                  <a:avLst/>
                </a:prstGeom>
                <a:blipFill>
                  <a:blip r:embed="rId11"/>
                  <a:stretch>
                    <a:fillRect/>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F3C9F7E1-8410-F040-B63A-6E2753196224}"/>
              </a:ext>
            </a:extLst>
          </p:cNvPr>
          <p:cNvGrpSpPr/>
          <p:nvPr/>
        </p:nvGrpSpPr>
        <p:grpSpPr>
          <a:xfrm>
            <a:off x="5150607" y="5335977"/>
            <a:ext cx="2137665" cy="1238186"/>
            <a:chOff x="5150607" y="5335977"/>
            <a:chExt cx="2137665" cy="1238186"/>
          </a:xfrm>
        </p:grpSpPr>
        <p:cxnSp>
          <p:nvCxnSpPr>
            <p:cNvPr id="29" name="Connector: Curved 44">
              <a:extLst>
                <a:ext uri="{FF2B5EF4-FFF2-40B4-BE49-F238E27FC236}">
                  <a16:creationId xmlns:a16="http://schemas.microsoft.com/office/drawing/2014/main" id="{B9A48EF6-0FAA-4EAA-8A7B-2CE686579A23}"/>
                </a:ext>
              </a:extLst>
            </p:cNvPr>
            <p:cNvCxnSpPr>
              <a:cxnSpLocks/>
              <a:stCxn id="60" idx="2"/>
              <a:endCxn id="5" idx="2"/>
            </p:cNvCxnSpPr>
            <p:nvPr/>
          </p:nvCxnSpPr>
          <p:spPr>
            <a:xfrm rot="5400000" flipH="1" flipV="1">
              <a:off x="6216054" y="4270530"/>
              <a:ext cx="6771" cy="2137665"/>
            </a:xfrm>
            <a:prstGeom prst="curvedConnector3">
              <a:avLst>
                <a:gd name="adj1" fmla="val -12739389"/>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34A6238-D07D-704B-84D7-DD11C9AE89F2}"/>
                    </a:ext>
                  </a:extLst>
                </p:cNvPr>
                <p:cNvSpPr txBox="1"/>
                <p:nvPr/>
              </p:nvSpPr>
              <p:spPr>
                <a:xfrm>
                  <a:off x="5892433" y="6204831"/>
                  <a:ext cx="65401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𝑆</m:t>
                            </m:r>
                          </m:e>
                          <m:sub>
                            <m:r>
                              <a:rPr lang="en-US" b="0" i="1" smtClean="0">
                                <a:solidFill>
                                  <a:srgbClr val="C00000"/>
                                </a:solidFill>
                                <a:latin typeface="Cambria Math" panose="02040503050406030204" pitchFamily="18" charset="0"/>
                              </a:rPr>
                              <m:t>5</m:t>
                            </m:r>
                          </m:sub>
                        </m:sSub>
                      </m:oMath>
                    </m:oMathPara>
                  </a14:m>
                  <a:endParaRPr lang="en-US" dirty="0">
                    <a:solidFill>
                      <a:srgbClr val="C00000"/>
                    </a:solidFill>
                  </a:endParaRPr>
                </a:p>
              </p:txBody>
            </p:sp>
          </mc:Choice>
          <mc:Fallback xmlns="">
            <p:sp>
              <p:nvSpPr>
                <p:cNvPr id="32" name="TextBox 31">
                  <a:extLst>
                    <a:ext uri="{FF2B5EF4-FFF2-40B4-BE49-F238E27FC236}">
                      <a16:creationId xmlns:a16="http://schemas.microsoft.com/office/drawing/2014/main" id="{734A6238-D07D-704B-84D7-DD11C9AE89F2}"/>
                    </a:ext>
                  </a:extLst>
                </p:cNvPr>
                <p:cNvSpPr txBox="1">
                  <a:spLocks noRot="1" noChangeAspect="1" noMove="1" noResize="1" noEditPoints="1" noAdjustHandles="1" noChangeArrowheads="1" noChangeShapeType="1" noTextEdit="1"/>
                </p:cNvSpPr>
                <p:nvPr/>
              </p:nvSpPr>
              <p:spPr>
                <a:xfrm>
                  <a:off x="5892433" y="6204831"/>
                  <a:ext cx="654012" cy="369332"/>
                </a:xfrm>
                <a:prstGeom prst="rect">
                  <a:avLst/>
                </a:prstGeom>
                <a:blipFill>
                  <a:blip r:embed="rId12"/>
                  <a:stretch>
                    <a:fillRect/>
                  </a:stretch>
                </a:blipFill>
              </p:spPr>
              <p:txBody>
                <a:bodyPr/>
                <a:lstStyle/>
                <a:p>
                  <a:r>
                    <a:rPr lang="en-US">
                      <a:noFill/>
                    </a:rPr>
                    <a:t> </a:t>
                  </a:r>
                </a:p>
              </p:txBody>
            </p:sp>
          </mc:Fallback>
        </mc:AlternateContent>
      </p:grpSp>
      <p:sp>
        <p:nvSpPr>
          <p:cNvPr id="33" name="TextBox 32">
            <a:extLst>
              <a:ext uri="{FF2B5EF4-FFF2-40B4-BE49-F238E27FC236}">
                <a16:creationId xmlns:a16="http://schemas.microsoft.com/office/drawing/2014/main" id="{E3991537-054B-B447-A042-381775AA1CD3}"/>
              </a:ext>
            </a:extLst>
          </p:cNvPr>
          <p:cNvSpPr txBox="1"/>
          <p:nvPr/>
        </p:nvSpPr>
        <p:spPr>
          <a:xfrm>
            <a:off x="10020497" y="5119783"/>
            <a:ext cx="1742144" cy="369332"/>
          </a:xfrm>
          <a:prstGeom prst="rect">
            <a:avLst/>
          </a:prstGeom>
          <a:noFill/>
        </p:spPr>
        <p:txBody>
          <a:bodyPr wrap="none" rtlCol="0">
            <a:spAutoFit/>
          </a:bodyPr>
          <a:lstStyle/>
          <a:p>
            <a:r>
              <a:rPr lang="en-US" dirty="0"/>
              <a:t>Token 1 reserves</a:t>
            </a:r>
          </a:p>
        </p:txBody>
      </p:sp>
      <p:grpSp>
        <p:nvGrpSpPr>
          <p:cNvPr id="6" name="Group 5">
            <a:extLst>
              <a:ext uri="{FF2B5EF4-FFF2-40B4-BE49-F238E27FC236}">
                <a16:creationId xmlns:a16="http://schemas.microsoft.com/office/drawing/2014/main" id="{7081E313-A652-E5EE-D117-9E0CE828D8A5}"/>
              </a:ext>
            </a:extLst>
          </p:cNvPr>
          <p:cNvGrpSpPr/>
          <p:nvPr/>
        </p:nvGrpSpPr>
        <p:grpSpPr>
          <a:xfrm>
            <a:off x="10001906" y="1315329"/>
            <a:ext cx="1742144" cy="2598647"/>
            <a:chOff x="9035717" y="1973180"/>
            <a:chExt cx="2743200" cy="2959768"/>
          </a:xfrm>
        </p:grpSpPr>
        <p:sp>
          <p:nvSpPr>
            <p:cNvPr id="7" name="Rectangle 6">
              <a:extLst>
                <a:ext uri="{FF2B5EF4-FFF2-40B4-BE49-F238E27FC236}">
                  <a16:creationId xmlns:a16="http://schemas.microsoft.com/office/drawing/2014/main" id="{A6E54F1B-29C3-F180-74C3-EF619D76BD56}"/>
                </a:ext>
              </a:extLst>
            </p:cNvPr>
            <p:cNvSpPr/>
            <p:nvPr/>
          </p:nvSpPr>
          <p:spPr>
            <a:xfrm>
              <a:off x="9035717" y="1973180"/>
              <a:ext cx="2743200" cy="295976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5B7DA55-426F-CC97-1E4C-62B065FEE15A}"/>
                </a:ext>
              </a:extLst>
            </p:cNvPr>
            <p:cNvGrpSpPr/>
            <p:nvPr/>
          </p:nvGrpSpPr>
          <p:grpSpPr>
            <a:xfrm>
              <a:off x="9284837" y="3462292"/>
              <a:ext cx="2270992" cy="1030824"/>
              <a:chOff x="9284837" y="3462292"/>
              <a:chExt cx="2270992" cy="1030824"/>
            </a:xfrm>
          </p:grpSpPr>
          <p:cxnSp>
            <p:nvCxnSpPr>
              <p:cNvPr id="9" name="Connector: Curved 44">
                <a:extLst>
                  <a:ext uri="{FF2B5EF4-FFF2-40B4-BE49-F238E27FC236}">
                    <a16:creationId xmlns:a16="http://schemas.microsoft.com/office/drawing/2014/main" id="{E4E45BE1-884B-4D83-86F5-E980A539CBCB}"/>
                  </a:ext>
                </a:extLst>
              </p:cNvPr>
              <p:cNvCxnSpPr>
                <a:cxnSpLocks/>
              </p:cNvCxnSpPr>
              <p:nvPr/>
            </p:nvCxnSpPr>
            <p:spPr>
              <a:xfrm rot="16200000" flipV="1">
                <a:off x="10379061" y="2778225"/>
                <a:ext cx="517" cy="2188966"/>
              </a:xfrm>
              <a:prstGeom prst="curvedConnector3">
                <a:avLst>
                  <a:gd name="adj1" fmla="val 165048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6D5475-F88F-9D71-6DCE-E6B173AE62D4}"/>
                  </a:ext>
                </a:extLst>
              </p:cNvPr>
              <p:cNvSpPr txBox="1"/>
              <p:nvPr/>
            </p:nvSpPr>
            <p:spPr>
              <a:xfrm>
                <a:off x="9604940" y="3462292"/>
                <a:ext cx="1569426" cy="420656"/>
              </a:xfrm>
              <a:prstGeom prst="rect">
                <a:avLst/>
              </a:prstGeom>
              <a:noFill/>
            </p:spPr>
            <p:txBody>
              <a:bodyPr wrap="none" rtlCol="0">
                <a:spAutoFit/>
              </a:bodyPr>
              <a:lstStyle/>
              <a:p>
                <a:r>
                  <a:rPr lang="en-US" dirty="0"/>
                  <a:t>Buy token 1</a:t>
                </a:r>
              </a:p>
            </p:txBody>
          </p:sp>
          <p:sp>
            <p:nvSpPr>
              <p:cNvPr id="11" name="TextBox 10">
                <a:extLst>
                  <a:ext uri="{FF2B5EF4-FFF2-40B4-BE49-F238E27FC236}">
                    <a16:creationId xmlns:a16="http://schemas.microsoft.com/office/drawing/2014/main" id="{A71925D1-097F-7868-9DB9-7FBBFA242D17}"/>
                  </a:ext>
                </a:extLst>
              </p:cNvPr>
              <p:cNvSpPr txBox="1"/>
              <p:nvPr/>
            </p:nvSpPr>
            <p:spPr>
              <a:xfrm>
                <a:off x="9592917" y="4072460"/>
                <a:ext cx="1540151" cy="420656"/>
              </a:xfrm>
              <a:prstGeom prst="rect">
                <a:avLst/>
              </a:prstGeom>
              <a:noFill/>
            </p:spPr>
            <p:txBody>
              <a:bodyPr wrap="none" rtlCol="0">
                <a:spAutoFit/>
              </a:bodyPr>
              <a:lstStyle/>
              <a:p>
                <a:r>
                  <a:rPr lang="en-US" dirty="0"/>
                  <a:t>Sell token 1</a:t>
                </a:r>
              </a:p>
            </p:txBody>
          </p:sp>
          <p:cxnSp>
            <p:nvCxnSpPr>
              <p:cNvPr id="14" name="Connector: Curved 44">
                <a:extLst>
                  <a:ext uri="{FF2B5EF4-FFF2-40B4-BE49-F238E27FC236}">
                    <a16:creationId xmlns:a16="http://schemas.microsoft.com/office/drawing/2014/main" id="{1D31C415-0F10-3172-11EB-6CEFD62A551B}"/>
                  </a:ext>
                </a:extLst>
              </p:cNvPr>
              <p:cNvCxnSpPr>
                <a:cxnSpLocks/>
              </p:cNvCxnSpPr>
              <p:nvPr/>
            </p:nvCxnSpPr>
            <p:spPr>
              <a:xfrm>
                <a:off x="9286245" y="4481363"/>
                <a:ext cx="2269584" cy="1198"/>
              </a:xfrm>
              <a:prstGeom prst="curvedConnector3">
                <a:avLst>
                  <a:gd name="adj1" fmla="val 50000"/>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cxnSp>
        <p:nvCxnSpPr>
          <p:cNvPr id="20" name="Connector: Curved 44">
            <a:extLst>
              <a:ext uri="{FF2B5EF4-FFF2-40B4-BE49-F238E27FC236}">
                <a16:creationId xmlns:a16="http://schemas.microsoft.com/office/drawing/2014/main" id="{8DA336F2-271F-686F-13AE-70272A4D855F}"/>
              </a:ext>
            </a:extLst>
          </p:cNvPr>
          <p:cNvCxnSpPr>
            <a:cxnSpLocks/>
          </p:cNvCxnSpPr>
          <p:nvPr/>
        </p:nvCxnSpPr>
        <p:spPr>
          <a:xfrm rot="16200000" flipH="1" flipV="1">
            <a:off x="10784996" y="1131261"/>
            <a:ext cx="22615" cy="1394808"/>
          </a:xfrm>
          <a:prstGeom prst="curvedConnector3">
            <a:avLst>
              <a:gd name="adj1" fmla="val 3320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0619BF7-C244-9E64-6F3A-5D19B7561CEB}"/>
              </a:ext>
            </a:extLst>
          </p:cNvPr>
          <p:cNvSpPr txBox="1"/>
          <p:nvPr/>
        </p:nvSpPr>
        <p:spPr>
          <a:xfrm>
            <a:off x="10583434" y="1493087"/>
            <a:ext cx="425740" cy="324270"/>
          </a:xfrm>
          <a:prstGeom prst="rect">
            <a:avLst/>
          </a:prstGeom>
          <a:noFill/>
        </p:spPr>
        <p:txBody>
          <a:bodyPr wrap="none" rtlCol="0">
            <a:spAutoFit/>
          </a:bodyPr>
          <a:lstStyle/>
          <a:p>
            <a:r>
              <a:rPr lang="en-US" dirty="0"/>
              <a:t>User </a:t>
            </a:r>
          </a:p>
        </p:txBody>
      </p:sp>
      <p:sp>
        <p:nvSpPr>
          <p:cNvPr id="22" name="TextBox 21">
            <a:extLst>
              <a:ext uri="{FF2B5EF4-FFF2-40B4-BE49-F238E27FC236}">
                <a16:creationId xmlns:a16="http://schemas.microsoft.com/office/drawing/2014/main" id="{CF85EC12-7A85-5A89-0828-FE90D4B528B1}"/>
              </a:ext>
            </a:extLst>
          </p:cNvPr>
          <p:cNvSpPr txBox="1"/>
          <p:nvPr/>
        </p:nvSpPr>
        <p:spPr>
          <a:xfrm>
            <a:off x="10317617" y="2074369"/>
            <a:ext cx="1180131" cy="369332"/>
          </a:xfrm>
          <a:prstGeom prst="rect">
            <a:avLst/>
          </a:prstGeom>
          <a:noFill/>
        </p:spPr>
        <p:txBody>
          <a:bodyPr wrap="none" rtlCol="0">
            <a:spAutoFit/>
          </a:bodyPr>
          <a:lstStyle/>
          <a:p>
            <a:r>
              <a:rPr lang="en-US" dirty="0"/>
              <a:t>Sequencer</a:t>
            </a:r>
          </a:p>
        </p:txBody>
      </p:sp>
      <p:cxnSp>
        <p:nvCxnSpPr>
          <p:cNvPr id="25" name="Connector: Curved 44">
            <a:extLst>
              <a:ext uri="{FF2B5EF4-FFF2-40B4-BE49-F238E27FC236}">
                <a16:creationId xmlns:a16="http://schemas.microsoft.com/office/drawing/2014/main" id="{6A58ED6E-9818-E653-4A05-50C982DCEB79}"/>
              </a:ext>
            </a:extLst>
          </p:cNvPr>
          <p:cNvCxnSpPr>
            <a:cxnSpLocks/>
          </p:cNvCxnSpPr>
          <p:nvPr/>
        </p:nvCxnSpPr>
        <p:spPr>
          <a:xfrm rot="16200000" flipV="1">
            <a:off x="10793753" y="1701459"/>
            <a:ext cx="454" cy="1390162"/>
          </a:xfrm>
          <a:prstGeom prst="curvedConnector3">
            <a:avLst>
              <a:gd name="adj1" fmla="val 1650484"/>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69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24F0-0523-FC89-85F4-167921E6A7CC}"/>
              </a:ext>
            </a:extLst>
          </p:cNvPr>
          <p:cNvSpPr>
            <a:spLocks noGrp="1"/>
          </p:cNvSpPr>
          <p:nvPr>
            <p:ph type="title"/>
          </p:nvPr>
        </p:nvSpPr>
        <p:spPr>
          <a:xfrm>
            <a:off x="838200" y="238665"/>
            <a:ext cx="10515600" cy="1325563"/>
          </a:xfrm>
        </p:spPr>
        <p:txBody>
          <a:bodyPr/>
          <a:lstStyle/>
          <a:p>
            <a:r>
              <a:rPr lang="en-US" dirty="0"/>
              <a:t>Conclusion</a:t>
            </a:r>
          </a:p>
        </p:txBody>
      </p:sp>
      <p:sp>
        <p:nvSpPr>
          <p:cNvPr id="4" name="Slide Number Placeholder 3">
            <a:extLst>
              <a:ext uri="{FF2B5EF4-FFF2-40B4-BE49-F238E27FC236}">
                <a16:creationId xmlns:a16="http://schemas.microsoft.com/office/drawing/2014/main" id="{0628DB89-9505-6A50-ECC5-3D51AF530D52}"/>
              </a:ext>
            </a:extLst>
          </p:cNvPr>
          <p:cNvSpPr>
            <a:spLocks noGrp="1"/>
          </p:cNvSpPr>
          <p:nvPr>
            <p:ph type="sldNum" sz="quarter" idx="12"/>
          </p:nvPr>
        </p:nvSpPr>
        <p:spPr/>
        <p:txBody>
          <a:bodyPr/>
          <a:lstStyle/>
          <a:p>
            <a:fld id="{C0E737A0-9836-0546-90C2-916B04F48200}" type="slidenum">
              <a:rPr lang="en-US" smtClean="0"/>
              <a:t>34</a:t>
            </a:fld>
            <a:endParaRPr lang="en-US"/>
          </a:p>
        </p:txBody>
      </p:sp>
      <mc:AlternateContent xmlns:mc="http://schemas.openxmlformats.org/markup-compatibility/2006">
        <mc:Choice xmlns:a14="http://schemas.microsoft.com/office/drawing/2010/main" Requires="a14">
          <p:sp>
            <p:nvSpPr>
              <p:cNvPr id="35" name="Content Placeholder 2">
                <a:extLst>
                  <a:ext uri="{FF2B5EF4-FFF2-40B4-BE49-F238E27FC236}">
                    <a16:creationId xmlns:a16="http://schemas.microsoft.com/office/drawing/2014/main" id="{8C5FCD87-3557-C4D8-1D03-A77C6BB7DB09}"/>
                  </a:ext>
                </a:extLst>
              </p:cNvPr>
              <p:cNvSpPr>
                <a:spLocks noGrp="1"/>
              </p:cNvSpPr>
              <p:nvPr>
                <p:ph idx="1"/>
              </p:nvPr>
            </p:nvSpPr>
            <p:spPr>
              <a:xfrm>
                <a:off x="838199" y="1494883"/>
                <a:ext cx="11009811" cy="4861467"/>
              </a:xfrm>
            </p:spPr>
            <p:txBody>
              <a:bodyPr>
                <a:normAutofit/>
              </a:bodyPr>
              <a:lstStyle/>
              <a:p>
                <a:r>
                  <a:rPr lang="en-US" sz="2600" dirty="0"/>
                  <a:t>We give an impossibility result: for any deterministic sequencing rule, there is an instance where the sequencer extracts risk-free profits.</a:t>
                </a:r>
              </a:p>
              <a:p>
                <a:r>
                  <a:rPr lang="en-US" sz="2600" dirty="0"/>
                  <a:t>We provide execution price guarantees for users.</a:t>
                </a:r>
              </a:p>
              <a:p>
                <a:r>
                  <a:rPr lang="en-US" sz="2600" dirty="0"/>
                  <a:t>Block builders could “bet their reputation” on using a sequencer that satisfies our rule.</a:t>
                </a:r>
              </a:p>
              <a:p>
                <a:pPr marL="0" indent="0">
                  <a:buNone/>
                </a:pPr>
                <a:r>
                  <a:rPr lang="en-US" sz="2600" b="1" dirty="0"/>
                  <a:t>Open questions</a:t>
                </a:r>
                <a:r>
                  <a:rPr lang="en-US" sz="2600" dirty="0"/>
                  <a:t>:</a:t>
                </a:r>
              </a:p>
              <a:p>
                <a:pPr marL="514350" indent="-514350">
                  <a:lnSpc>
                    <a:spcPct val="85000"/>
                  </a:lnSpc>
                  <a:buFont typeface="+mj-lt"/>
                  <a:buAutoNum type="arabicPeriod"/>
                </a:pPr>
                <a:r>
                  <a:rPr lang="en-US" sz="2600" dirty="0"/>
                  <a:t>Can we design good sequencing rules for trades on </a:t>
                </a:r>
                <a14:m>
                  <m:oMath xmlns:m="http://schemas.openxmlformats.org/officeDocument/2006/math">
                    <m:r>
                      <a:rPr lang="en-US" sz="2600" b="0" i="1" dirty="0" smtClean="0">
                        <a:latin typeface="Cambria Math" panose="02040503050406030204" pitchFamily="18" charset="0"/>
                      </a:rPr>
                      <m:t>𝑚</m:t>
                    </m:r>
                    <m:r>
                      <a:rPr lang="en-US" sz="2600" b="0" i="1" dirty="0" smtClean="0">
                        <a:latin typeface="Cambria Math" panose="02040503050406030204" pitchFamily="18" charset="0"/>
                      </a:rPr>
                      <m:t>≥3</m:t>
                    </m:r>
                  </m:oMath>
                </a14:m>
                <a:r>
                  <a:rPr lang="en-US" sz="2600" dirty="0"/>
                  <a:t> tokens, e.g.,  </a:t>
                </a:r>
                <a14:m>
                  <m:oMath xmlns:m="http://schemas.openxmlformats.org/officeDocument/2006/math">
                    <m:r>
                      <a:rPr lang="en-US" sz="2600" b="0" i="1" smtClean="0">
                        <a:latin typeface="Cambria Math" panose="02040503050406030204" pitchFamily="18" charset="0"/>
                      </a:rPr>
                      <m:t>𝜙</m:t>
                    </m:r>
                    <m:d>
                      <m:dPr>
                        <m:ctrlPr>
                          <a:rPr lang="en-US" sz="2600" b="0" i="1" smtClean="0">
                            <a:latin typeface="Cambria Math" panose="02040503050406030204" pitchFamily="18" charset="0"/>
                          </a:rPr>
                        </m:ctrlPr>
                      </m:dPr>
                      <m:e>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𝑋</m:t>
                            </m:r>
                          </m:e>
                          <m:sub>
                            <m:r>
                              <a:rPr lang="en-US" sz="2600" b="0" i="1" smtClean="0">
                                <a:latin typeface="Cambria Math" panose="02040503050406030204" pitchFamily="18" charset="0"/>
                              </a:rPr>
                              <m:t>1</m:t>
                            </m:r>
                          </m:sub>
                        </m:sSub>
                        <m:r>
                          <a:rPr lang="en-US" sz="2600" b="0" i="1" smtClean="0">
                            <a:latin typeface="Cambria Math" panose="02040503050406030204" pitchFamily="18" charset="0"/>
                          </a:rPr>
                          <m:t>, </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𝑋</m:t>
                            </m:r>
                          </m:e>
                          <m:sub>
                            <m:r>
                              <a:rPr lang="en-US" sz="2600" b="0" i="1" smtClean="0">
                                <a:latin typeface="Cambria Math" panose="02040503050406030204" pitchFamily="18" charset="0"/>
                              </a:rPr>
                              <m:t>2</m:t>
                            </m:r>
                          </m:sub>
                        </m:sSub>
                        <m:r>
                          <a:rPr lang="en-US" sz="2600" b="0" i="1" smtClean="0">
                            <a:latin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𝑋</m:t>
                            </m:r>
                          </m:e>
                          <m:sub>
                            <m:r>
                              <a:rPr lang="en-US" sz="2600" b="0" i="1" smtClean="0">
                                <a:latin typeface="Cambria Math" panose="02040503050406030204" pitchFamily="18" charset="0"/>
                              </a:rPr>
                              <m:t>3</m:t>
                            </m:r>
                          </m:sub>
                        </m:sSub>
                      </m:e>
                    </m:d>
                    <m:r>
                      <a:rPr lang="en-US" sz="2600" b="0" i="1" smtClean="0">
                        <a:latin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𝑋</m:t>
                        </m:r>
                      </m:e>
                      <m:sub>
                        <m:r>
                          <a:rPr lang="en-US" sz="2600" b="0" i="1" smtClean="0">
                            <a:latin typeface="Cambria Math" panose="02040503050406030204" pitchFamily="18" charset="0"/>
                          </a:rPr>
                          <m:t>1</m:t>
                        </m:r>
                      </m:sub>
                    </m:sSub>
                    <m:sSub>
                      <m:sSubPr>
                        <m:ctrlPr>
                          <a:rPr lang="en-US" sz="2600" b="0" i="1" smtClean="0">
                            <a:latin typeface="Cambria Math" panose="02040503050406030204" pitchFamily="18" charset="0"/>
                          </a:rPr>
                        </m:ctrlPr>
                      </m:sSubPr>
                      <m:e>
                        <m:r>
                          <a:rPr lang="en-US" sz="2600" i="1" dirty="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rPr>
                          <m:t>𝑋</m:t>
                        </m:r>
                      </m:e>
                      <m:sub>
                        <m:r>
                          <a:rPr lang="en-US" sz="2600" b="0" i="1" smtClean="0">
                            <a:latin typeface="Cambria Math" panose="02040503050406030204" pitchFamily="18" charset="0"/>
                          </a:rPr>
                          <m:t>2</m:t>
                        </m:r>
                      </m:sub>
                    </m:sSub>
                    <m:r>
                      <a:rPr lang="en-US" sz="2600" i="1" dirty="0">
                        <a:latin typeface="Cambria Math" panose="02040503050406030204" pitchFamily="18" charset="0"/>
                        <a:ea typeface="Cambria Math" panose="02040503050406030204" pitchFamily="18" charset="0"/>
                      </a:rPr>
                      <m:t>∙</m:t>
                    </m:r>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𝑋</m:t>
                        </m:r>
                      </m:e>
                      <m:sub>
                        <m:r>
                          <a:rPr lang="en-US" sz="2600" b="0" i="1" smtClean="0">
                            <a:latin typeface="Cambria Math" panose="02040503050406030204" pitchFamily="18" charset="0"/>
                          </a:rPr>
                          <m:t>3</m:t>
                        </m:r>
                      </m:sub>
                    </m:sSub>
                  </m:oMath>
                </a14:m>
                <a:r>
                  <a:rPr lang="en-US" sz="2600" dirty="0"/>
                  <a:t>? </a:t>
                </a:r>
              </a:p>
              <a:p>
                <a:pPr marL="514350" indent="-514350">
                  <a:lnSpc>
                    <a:spcPct val="85000"/>
                  </a:lnSpc>
                  <a:buFont typeface="+mj-lt"/>
                  <a:buAutoNum type="arabicPeriod"/>
                </a:pPr>
                <a:r>
                  <a:rPr lang="en-US" sz="2600" dirty="0"/>
                  <a:t>Can we derive bounds on execution quality, i.e., a </a:t>
                </a:r>
                <a:r>
                  <a:rPr lang="en-US" sz="2600" i="1" dirty="0"/>
                  <a:t>price of anarchy</a:t>
                </a:r>
                <a:r>
                  <a:rPr lang="en-US" sz="2600" dirty="0"/>
                  <a:t> (relative to best possible execution quality)?</a:t>
                </a:r>
              </a:p>
              <a:p>
                <a:pPr marL="514350" indent="-514350">
                  <a:lnSpc>
                    <a:spcPct val="85000"/>
                  </a:lnSpc>
                  <a:buFont typeface="+mj-lt"/>
                  <a:buAutoNum type="arabicPeriod"/>
                </a:pPr>
                <a:r>
                  <a:rPr lang="en-US" sz="2600" dirty="0"/>
                  <a:t>Understanding credibility in other markets (order books, matching, …)</a:t>
                </a:r>
              </a:p>
              <a:p>
                <a:pPr marL="514350" indent="-514350">
                  <a:lnSpc>
                    <a:spcPct val="85000"/>
                  </a:lnSpc>
                  <a:buFont typeface="+mj-lt"/>
                  <a:buAutoNum type="arabicPeriod"/>
                </a:pPr>
                <a:endParaRPr lang="en-US" sz="2600" dirty="0"/>
              </a:p>
            </p:txBody>
          </p:sp>
        </mc:Choice>
        <mc:Fallback>
          <p:sp>
            <p:nvSpPr>
              <p:cNvPr id="35" name="Content Placeholder 2">
                <a:extLst>
                  <a:ext uri="{FF2B5EF4-FFF2-40B4-BE49-F238E27FC236}">
                    <a16:creationId xmlns:a16="http://schemas.microsoft.com/office/drawing/2014/main" id="{8C5FCD87-3557-C4D8-1D03-A77C6BB7DB09}"/>
                  </a:ext>
                </a:extLst>
              </p:cNvPr>
              <p:cNvSpPr>
                <a:spLocks noGrp="1" noRot="1" noChangeAspect="1" noMove="1" noResize="1" noEditPoints="1" noAdjustHandles="1" noChangeArrowheads="1" noChangeShapeType="1" noTextEdit="1"/>
              </p:cNvSpPr>
              <p:nvPr>
                <p:ph idx="1"/>
              </p:nvPr>
            </p:nvSpPr>
            <p:spPr>
              <a:xfrm>
                <a:off x="838199" y="1494883"/>
                <a:ext cx="11009811" cy="4861467"/>
              </a:xfrm>
              <a:blipFill>
                <a:blip r:embed="rId4"/>
                <a:stretch>
                  <a:fillRect l="-921" t="-1823"/>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406E1FF-7833-0500-2E92-45B48A46B9B9}"/>
              </a:ext>
            </a:extLst>
          </p:cNvPr>
          <p:cNvSpPr txBox="1"/>
          <p:nvPr/>
        </p:nvSpPr>
        <p:spPr>
          <a:xfrm>
            <a:off x="6343104" y="6224818"/>
            <a:ext cx="6096000" cy="338554"/>
          </a:xfrm>
          <a:prstGeom prst="rect">
            <a:avLst/>
          </a:prstGeom>
          <a:noFill/>
        </p:spPr>
        <p:txBody>
          <a:bodyPr wrap="square">
            <a:spAutoFit/>
          </a:bodyPr>
          <a:lstStyle/>
          <a:p>
            <a:r>
              <a:rPr lang="en-US" sz="1600" dirty="0">
                <a:hlinkClick r:id="rId5"/>
              </a:rPr>
              <a:t>https://arxiv.org/abs/2209.15569</a:t>
            </a:r>
            <a:r>
              <a:rPr lang="en-US" sz="1600" dirty="0"/>
              <a:t> </a:t>
            </a:r>
          </a:p>
        </p:txBody>
      </p:sp>
      <p:sp>
        <p:nvSpPr>
          <p:cNvPr id="5" name="TextBox 4">
            <a:extLst>
              <a:ext uri="{FF2B5EF4-FFF2-40B4-BE49-F238E27FC236}">
                <a16:creationId xmlns:a16="http://schemas.microsoft.com/office/drawing/2014/main" id="{C75023E6-3C0E-AD85-5E80-79799CC98A41}"/>
              </a:ext>
            </a:extLst>
          </p:cNvPr>
          <p:cNvSpPr txBox="1"/>
          <p:nvPr/>
        </p:nvSpPr>
        <p:spPr>
          <a:xfrm>
            <a:off x="594648" y="6224818"/>
            <a:ext cx="5748456" cy="461665"/>
          </a:xfrm>
          <a:prstGeom prst="rect">
            <a:avLst/>
          </a:prstGeom>
          <a:noFill/>
        </p:spPr>
        <p:txBody>
          <a:bodyPr wrap="square">
            <a:spAutoFit/>
          </a:bodyPr>
          <a:lstStyle/>
          <a:p>
            <a:pPr algn="l"/>
            <a:r>
              <a:rPr lang="en-US" sz="1200" i="0" dirty="0">
                <a:solidFill>
                  <a:srgbClr val="000000"/>
                </a:solidFill>
                <a:effectLst/>
                <a:latin typeface="Lucida Grande" panose="020B0600040502020204" pitchFamily="34" charset="0"/>
              </a:rPr>
              <a:t>Matheus V. X. Ferreira and David C. Parkes, Credible Decentralized Exchange Design via Verifiable Sequencing Rules, STOC’23</a:t>
            </a:r>
          </a:p>
        </p:txBody>
      </p:sp>
    </p:spTree>
    <p:custDataLst>
      <p:tags r:id="rId1"/>
    </p:custDataLst>
    <p:extLst>
      <p:ext uri="{BB962C8B-B14F-4D97-AF65-F5344CB8AC3E}">
        <p14:creationId xmlns:p14="http://schemas.microsoft.com/office/powerpoint/2010/main" val="206736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bldLvl="2"/>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955F-7ADC-424E-9FF9-4A7A80670603}"/>
              </a:ext>
            </a:extLst>
          </p:cNvPr>
          <p:cNvSpPr>
            <a:spLocks noGrp="1"/>
          </p:cNvSpPr>
          <p:nvPr>
            <p:ph type="title"/>
          </p:nvPr>
        </p:nvSpPr>
        <p:spPr>
          <a:xfrm>
            <a:off x="6094105" y="802955"/>
            <a:ext cx="4977976" cy="1454051"/>
          </a:xfrm>
        </p:spPr>
        <p:txBody>
          <a:bodyPr vert="horz" lIns="91440" tIns="45720" rIns="91440" bIns="45720" rtlCol="0" anchor="ctr">
            <a:normAutofit/>
          </a:bodyPr>
          <a:lstStyle/>
          <a:p>
            <a:r>
              <a:rPr lang="en-US" kern="1200" dirty="0">
                <a:solidFill>
                  <a:srgbClr val="000000"/>
                </a:solidFill>
                <a:latin typeface="+mj-lt"/>
                <a:ea typeface="+mj-ea"/>
                <a:cs typeface="+mj-cs"/>
              </a:rPr>
              <a:t>Questions?</a:t>
            </a:r>
          </a:p>
        </p:txBody>
      </p:sp>
      <p:sp>
        <p:nvSpPr>
          <p:cNvPr id="4" name="Slide Number Placeholder 3">
            <a:extLst>
              <a:ext uri="{FF2B5EF4-FFF2-40B4-BE49-F238E27FC236}">
                <a16:creationId xmlns:a16="http://schemas.microsoft.com/office/drawing/2014/main" id="{1D0368C3-920D-1340-9188-BEC00D963584}"/>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pPr>
            <a:fld id="{C0E737A0-9836-0546-90C2-916B04F48200}" type="slidenum">
              <a:rPr lang="en-US" sz="1100" smtClean="0">
                <a:solidFill>
                  <a:srgbClr val="898989"/>
                </a:solidFill>
              </a:rPr>
              <a:pPr>
                <a:spcAft>
                  <a:spcPts val="600"/>
                </a:spcAft>
              </a:pPr>
              <a:t>35</a:t>
            </a:fld>
            <a:endParaRPr lang="en-US" sz="1100">
              <a:solidFill>
                <a:srgbClr val="898989"/>
              </a:solidFill>
            </a:endParaRPr>
          </a:p>
        </p:txBody>
      </p:sp>
      <p:pic>
        <p:nvPicPr>
          <p:cNvPr id="9" name="Graphic 8" descr="Handshake">
            <a:extLst>
              <a:ext uri="{FF2B5EF4-FFF2-40B4-BE49-F238E27FC236}">
                <a16:creationId xmlns:a16="http://schemas.microsoft.com/office/drawing/2014/main" id="{14AB962D-CCB6-4329-8409-77CBC9C3A9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254" y="1629089"/>
            <a:ext cx="3620021" cy="3620021"/>
          </a:xfrm>
          <a:prstGeom prst="rect">
            <a:avLst/>
          </a:prstGeom>
        </p:spPr>
      </p:pic>
      <p:sp>
        <p:nvSpPr>
          <p:cNvPr id="5" name="Rectangle 4">
            <a:extLst>
              <a:ext uri="{FF2B5EF4-FFF2-40B4-BE49-F238E27FC236}">
                <a16:creationId xmlns:a16="http://schemas.microsoft.com/office/drawing/2014/main" id="{2A9456BB-6B8D-9346-8A0B-7334D26642D2}"/>
              </a:ext>
            </a:extLst>
          </p:cNvPr>
          <p:cNvSpPr/>
          <p:nvPr/>
        </p:nvSpPr>
        <p:spPr>
          <a:xfrm>
            <a:off x="5450691" y="1094266"/>
            <a:ext cx="6418580" cy="363928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000" dirty="0">
                <a:solidFill>
                  <a:srgbClr val="000000"/>
                </a:solidFill>
              </a:rPr>
              <a:t>``… people have realized that security failure is caused at least as often by bad incentives as by bad design.’’ [</a:t>
            </a:r>
            <a:r>
              <a:rPr lang="en-US" sz="2000" dirty="0">
                <a:solidFill>
                  <a:schemeClr val="accent2">
                    <a:lumMod val="50000"/>
                  </a:schemeClr>
                </a:solidFill>
              </a:rPr>
              <a:t>Anderson and Moore, 07</a:t>
            </a:r>
            <a:r>
              <a:rPr lang="en-US" sz="2000" dirty="0">
                <a:solidFill>
                  <a:srgbClr val="000000"/>
                </a:solidFill>
              </a:rPr>
              <a:t>]</a:t>
            </a:r>
          </a:p>
          <a:p>
            <a:pPr indent="-228600">
              <a:lnSpc>
                <a:spcPct val="90000"/>
              </a:lnSpc>
              <a:spcAft>
                <a:spcPts val="600"/>
              </a:spcAft>
              <a:buFont typeface="Arial" panose="020B0604020202020204" pitchFamily="34" charset="0"/>
              <a:buChar char="•"/>
            </a:pPr>
            <a:endParaRPr lang="en-US" sz="2000" dirty="0">
              <a:solidFill>
                <a:srgbClr val="000000"/>
              </a:solidFill>
            </a:endParaRPr>
          </a:p>
        </p:txBody>
      </p:sp>
      <p:grpSp>
        <p:nvGrpSpPr>
          <p:cNvPr id="6" name="Group 5">
            <a:extLst>
              <a:ext uri="{FF2B5EF4-FFF2-40B4-BE49-F238E27FC236}">
                <a16:creationId xmlns:a16="http://schemas.microsoft.com/office/drawing/2014/main" id="{961A2E2A-E3F1-8049-BF51-E7810C8A0032}"/>
              </a:ext>
            </a:extLst>
          </p:cNvPr>
          <p:cNvGrpSpPr/>
          <p:nvPr/>
        </p:nvGrpSpPr>
        <p:grpSpPr>
          <a:xfrm>
            <a:off x="6784008" y="3234896"/>
            <a:ext cx="1837689" cy="2750507"/>
            <a:chOff x="6784008" y="3234896"/>
            <a:chExt cx="1837689" cy="2750507"/>
          </a:xfrm>
        </p:grpSpPr>
        <p:grpSp>
          <p:nvGrpSpPr>
            <p:cNvPr id="49" name="Group 48">
              <a:extLst>
                <a:ext uri="{FF2B5EF4-FFF2-40B4-BE49-F238E27FC236}">
                  <a16:creationId xmlns:a16="http://schemas.microsoft.com/office/drawing/2014/main" id="{F7F04ADA-AA45-324A-AFFD-365886EB401D}"/>
                </a:ext>
              </a:extLst>
            </p:cNvPr>
            <p:cNvGrpSpPr/>
            <p:nvPr/>
          </p:nvGrpSpPr>
          <p:grpSpPr>
            <a:xfrm>
              <a:off x="6784008" y="3234896"/>
              <a:ext cx="1837689" cy="2750507"/>
              <a:chOff x="6504315" y="4119178"/>
              <a:chExt cx="969557" cy="1300073"/>
            </a:xfrm>
          </p:grpSpPr>
          <p:cxnSp>
            <p:nvCxnSpPr>
              <p:cNvPr id="14" name="Straight Connector 13">
                <a:extLst>
                  <a:ext uri="{FF2B5EF4-FFF2-40B4-BE49-F238E27FC236}">
                    <a16:creationId xmlns:a16="http://schemas.microsoft.com/office/drawing/2014/main" id="{DDBE6650-5739-3E4E-B6F5-8A51A508C7B5}"/>
                  </a:ext>
                </a:extLst>
              </p:cNvPr>
              <p:cNvCxnSpPr>
                <a:cxnSpLocks/>
              </p:cNvCxnSpPr>
              <p:nvPr/>
            </p:nvCxnSpPr>
            <p:spPr>
              <a:xfrm flipH="1" flipV="1">
                <a:off x="6529567" y="4289507"/>
                <a:ext cx="254023" cy="11297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178A27-B6EA-854D-BE89-D811E3C7B4EE}"/>
                  </a:ext>
                </a:extLst>
              </p:cNvPr>
              <p:cNvCxnSpPr>
                <a:cxnSpLocks/>
              </p:cNvCxnSpPr>
              <p:nvPr/>
            </p:nvCxnSpPr>
            <p:spPr>
              <a:xfrm flipV="1">
                <a:off x="6529566" y="4124794"/>
                <a:ext cx="704276" cy="1703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018A61-3C4E-1544-A7CD-31D06372CDF4}"/>
                  </a:ext>
                </a:extLst>
              </p:cNvPr>
              <p:cNvCxnSpPr>
                <a:cxnSpLocks/>
              </p:cNvCxnSpPr>
              <p:nvPr/>
            </p:nvCxnSpPr>
            <p:spPr>
              <a:xfrm flipV="1">
                <a:off x="6778960" y="5249110"/>
                <a:ext cx="691763" cy="1647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B235F8-A3D6-874B-AF59-B29E242D30F0}"/>
                  </a:ext>
                </a:extLst>
              </p:cNvPr>
              <p:cNvCxnSpPr>
                <a:cxnSpLocks/>
              </p:cNvCxnSpPr>
              <p:nvPr/>
            </p:nvCxnSpPr>
            <p:spPr>
              <a:xfrm flipH="1" flipV="1">
                <a:off x="7232363" y="4119178"/>
                <a:ext cx="241509" cy="11297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B4B0EE7-45C7-7241-82FA-47CAA498D59E}"/>
                  </a:ext>
                </a:extLst>
              </p:cNvPr>
              <p:cNvCxnSpPr>
                <a:cxnSpLocks/>
              </p:cNvCxnSpPr>
              <p:nvPr/>
            </p:nvCxnSpPr>
            <p:spPr>
              <a:xfrm flipV="1">
                <a:off x="6504315" y="4295123"/>
                <a:ext cx="27307" cy="96557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FBB7144-C7C7-364B-802B-46A591A7B586}"/>
                  </a:ext>
                </a:extLst>
              </p:cNvPr>
              <p:cNvCxnSpPr>
                <a:cxnSpLocks/>
              </p:cNvCxnSpPr>
              <p:nvPr/>
            </p:nvCxnSpPr>
            <p:spPr>
              <a:xfrm flipV="1">
                <a:off x="6525278" y="4733555"/>
                <a:ext cx="110507" cy="3059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8BD215CF-2E84-CA42-A1C7-CD877A69239D}"/>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735556" y="4576105"/>
                <a:ext cx="534080" cy="393766"/>
              </a:xfrm>
              <a:prstGeom prst="rect">
                <a:avLst/>
              </a:prstGeom>
              <a:noFill/>
              <a:ln>
                <a:noFill/>
              </a:ln>
            </p:spPr>
          </p:pic>
        </p:grpSp>
        <p:sp>
          <p:nvSpPr>
            <p:cNvPr id="52" name="TextBox 51">
              <a:extLst>
                <a:ext uri="{FF2B5EF4-FFF2-40B4-BE49-F238E27FC236}">
                  <a16:creationId xmlns:a16="http://schemas.microsoft.com/office/drawing/2014/main" id="{DB8940C1-03EE-5741-93FA-C373FB778EF1}"/>
                </a:ext>
              </a:extLst>
            </p:cNvPr>
            <p:cNvSpPr txBox="1"/>
            <p:nvPr/>
          </p:nvSpPr>
          <p:spPr>
            <a:xfrm>
              <a:off x="7073537" y="3955612"/>
              <a:ext cx="1118961" cy="369332"/>
            </a:xfrm>
            <a:prstGeom prst="rect">
              <a:avLst/>
            </a:prstGeom>
            <a:noFill/>
          </p:spPr>
          <p:txBody>
            <a:bodyPr wrap="none" rtlCol="0">
              <a:spAutoFit/>
            </a:bodyPr>
            <a:lstStyle/>
            <a:p>
              <a:r>
                <a:rPr lang="en-US" dirty="0"/>
                <a:t>Adversary</a:t>
              </a:r>
            </a:p>
          </p:txBody>
        </p:sp>
      </p:grpSp>
      <p:grpSp>
        <p:nvGrpSpPr>
          <p:cNvPr id="7" name="Group 6">
            <a:extLst>
              <a:ext uri="{FF2B5EF4-FFF2-40B4-BE49-F238E27FC236}">
                <a16:creationId xmlns:a16="http://schemas.microsoft.com/office/drawing/2014/main" id="{9DA76E9F-912F-3A46-90CC-9509D37EE3CA}"/>
              </a:ext>
            </a:extLst>
          </p:cNvPr>
          <p:cNvGrpSpPr/>
          <p:nvPr/>
        </p:nvGrpSpPr>
        <p:grpSpPr>
          <a:xfrm>
            <a:off x="7725475" y="4249219"/>
            <a:ext cx="1839559" cy="2159149"/>
            <a:chOff x="7725475" y="4249219"/>
            <a:chExt cx="1839559" cy="2159149"/>
          </a:xfrm>
        </p:grpSpPr>
        <p:sp>
          <p:nvSpPr>
            <p:cNvPr id="50" name="TextBox 49">
              <a:extLst>
                <a:ext uri="{FF2B5EF4-FFF2-40B4-BE49-F238E27FC236}">
                  <a16:creationId xmlns:a16="http://schemas.microsoft.com/office/drawing/2014/main" id="{6ACFB491-4DBD-2146-B3EC-29D842ED9305}"/>
                </a:ext>
              </a:extLst>
            </p:cNvPr>
            <p:cNvSpPr txBox="1"/>
            <p:nvPr/>
          </p:nvSpPr>
          <p:spPr>
            <a:xfrm>
              <a:off x="8234584" y="6039036"/>
              <a:ext cx="1116011" cy="369332"/>
            </a:xfrm>
            <a:prstGeom prst="rect">
              <a:avLst/>
            </a:prstGeom>
            <a:noFill/>
          </p:spPr>
          <p:txBody>
            <a:bodyPr wrap="none" rtlCol="0">
              <a:spAutoFit/>
            </a:bodyPr>
            <a:lstStyle/>
            <a:p>
              <a:r>
                <a:rPr lang="en-US" dirty="0"/>
                <a:t>Algorithm</a:t>
              </a:r>
            </a:p>
          </p:txBody>
        </p:sp>
        <p:pic>
          <p:nvPicPr>
            <p:cNvPr id="48" name="Picture 47">
              <a:extLst>
                <a:ext uri="{FF2B5EF4-FFF2-40B4-BE49-F238E27FC236}">
                  <a16:creationId xmlns:a16="http://schemas.microsoft.com/office/drawing/2014/main" id="{AE5377A2-CD1E-AB47-802E-899F02FDBAD9}"/>
                </a:ext>
              </a:extLst>
            </p:cNvPr>
            <p:cNvPicPr>
              <a:picLocks noChangeAspect="1"/>
            </p:cNvPicPr>
            <p:nvPr/>
          </p:nvPicPr>
          <p:blipFill>
            <a:blip r:embed="rId8"/>
            <a:stretch>
              <a:fillRect/>
            </a:stretch>
          </p:blipFill>
          <p:spPr>
            <a:xfrm>
              <a:off x="7725475" y="4249219"/>
              <a:ext cx="1839559" cy="1839559"/>
            </a:xfrm>
            <a:prstGeom prst="rect">
              <a:avLst/>
            </a:prstGeom>
          </p:spPr>
        </p:pic>
      </p:grpSp>
    </p:spTree>
    <p:custDataLst>
      <p:tags r:id="rId1"/>
    </p:custDataLst>
    <p:extLst>
      <p:ext uri="{BB962C8B-B14F-4D97-AF65-F5344CB8AC3E}">
        <p14:creationId xmlns:p14="http://schemas.microsoft.com/office/powerpoint/2010/main" val="330904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p:txBody>
          <a:bodyPr/>
          <a:lstStyle/>
          <a:p>
            <a:r>
              <a:rPr lang="en-US" dirty="0"/>
              <a:t>Decentralized custody of digital assets</a:t>
            </a:r>
          </a:p>
        </p:txBody>
      </p:sp>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4</a:t>
            </a:fld>
            <a:endParaRPr lang="en-US" dirty="0"/>
          </a:p>
        </p:txBody>
      </p:sp>
      <p:pic>
        <p:nvPicPr>
          <p:cNvPr id="1026" name="Picture 2" descr="Alice - Kingdom Hearts Wiki, the Kingdom Hearts encyclopedia">
            <a:extLst>
              <a:ext uri="{FF2B5EF4-FFF2-40B4-BE49-F238E27FC236}">
                <a16:creationId xmlns:a16="http://schemas.microsoft.com/office/drawing/2014/main" id="{C29570B4-3695-66DC-64A3-6CC4F0704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031" y="3360737"/>
            <a:ext cx="668612" cy="132556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6" name="3D Model 5" descr="Chocolate Coins">
                <a:extLst>
                  <a:ext uri="{FF2B5EF4-FFF2-40B4-BE49-F238E27FC236}">
                    <a16:creationId xmlns:a16="http://schemas.microsoft.com/office/drawing/2014/main" id="{6261761D-2B64-F13B-794C-C67776D9AB6F}"/>
                  </a:ext>
                </a:extLst>
              </p:cNvPr>
              <p:cNvGraphicFramePr>
                <a:graphicFrameLocks noChangeAspect="1"/>
              </p:cNvGraphicFramePr>
              <p:nvPr>
                <p:extLst>
                  <p:ext uri="{D42A27DB-BD31-4B8C-83A1-F6EECF244321}">
                    <p14:modId xmlns:p14="http://schemas.microsoft.com/office/powerpoint/2010/main" val="2980994097"/>
                  </p:ext>
                </p:extLst>
              </p:nvPr>
            </p:nvGraphicFramePr>
            <p:xfrm>
              <a:off x="5066500" y="3593139"/>
              <a:ext cx="2336328" cy="1777642"/>
            </p:xfrm>
            <a:graphic>
              <a:graphicData uri="http://schemas.microsoft.com/office/drawing/2017/model3d">
                <am3d:model3d r:embed="rId5">
                  <am3d:spPr>
                    <a:xfrm>
                      <a:off x="0" y="0"/>
                      <a:ext cx="2336328" cy="1777642"/>
                    </a:xfrm>
                    <a:prstGeom prst="rect">
                      <a:avLst/>
                    </a:prstGeom>
                  </am3d:spPr>
                  <am3d:camera>
                    <am3d:pos x="0" y="0" z="68226273"/>
                    <am3d:up dx="0" dy="36000000" dz="0"/>
                    <am3d:lookAt x="0" y="0" z="0"/>
                    <am3d:perspective fov="2700000"/>
                  </am3d:camera>
                  <am3d:trans>
                    <am3d:meterPerModelUnit n="23303165" d="1000000"/>
                    <am3d:preTrans dx="0" dy="-8665572" dz="-2"/>
                    <am3d:scale>
                      <am3d:sx n="1000000" d="1000000"/>
                      <am3d:sy n="1000000" d="1000000"/>
                      <am3d:sz n="1000000" d="1000000"/>
                    </am3d:scale>
                    <am3d:rot ax="2376862" ay="-943328" az="-758476"/>
                    <am3d:postTrans dx="0" dy="0" dz="0"/>
                  </am3d:trans>
                  <am3d:raster rName="Office3DRenderer" rVer="16.0.8326">
                    <am3d:blip r:embed="rId6"/>
                  </am3d:raster>
                  <am3d:objViewport viewportSz="29712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Chocolate Coins">
                <a:extLst>
                  <a:ext uri="{FF2B5EF4-FFF2-40B4-BE49-F238E27FC236}">
                    <a16:creationId xmlns:a16="http://schemas.microsoft.com/office/drawing/2014/main" id="{6261761D-2B64-F13B-794C-C67776D9AB6F}"/>
                  </a:ext>
                </a:extLst>
              </p:cNvPr>
              <p:cNvPicPr>
                <a:picLocks noGrp="1" noRot="1" noChangeAspect="1" noMove="1" noResize="1" noEditPoints="1" noAdjustHandles="1" noChangeArrowheads="1" noChangeShapeType="1" noCrop="1"/>
              </p:cNvPicPr>
              <p:nvPr/>
            </p:nvPicPr>
            <p:blipFill>
              <a:blip r:embed="rId6"/>
              <a:stretch>
                <a:fillRect/>
              </a:stretch>
            </p:blipFill>
            <p:spPr>
              <a:xfrm>
                <a:off x="5066500" y="3593139"/>
                <a:ext cx="2336328" cy="1777642"/>
              </a:xfrm>
              <a:prstGeom prst="rect">
                <a:avLst/>
              </a:prstGeom>
            </p:spPr>
          </p:pic>
        </mc:Fallback>
      </mc:AlternateContent>
      <p:pic>
        <p:nvPicPr>
          <p:cNvPr id="5" name="Graphic 4" descr="Connections outline">
            <a:extLst>
              <a:ext uri="{FF2B5EF4-FFF2-40B4-BE49-F238E27FC236}">
                <a16:creationId xmlns:a16="http://schemas.microsoft.com/office/drawing/2014/main" id="{1515C0B9-5F1B-6F4D-05AD-89CCD26926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16650" y="1882036"/>
            <a:ext cx="2665956" cy="2665956"/>
          </a:xfrm>
          <a:prstGeom prst="rect">
            <a:avLst/>
          </a:prstGeom>
        </p:spPr>
      </p:pic>
      <p:sp>
        <p:nvSpPr>
          <p:cNvPr id="7" name="TextBox 6">
            <a:extLst>
              <a:ext uri="{FF2B5EF4-FFF2-40B4-BE49-F238E27FC236}">
                <a16:creationId xmlns:a16="http://schemas.microsoft.com/office/drawing/2014/main" id="{0617AFDF-9876-8814-E950-FBFE8804FE10}"/>
              </a:ext>
            </a:extLst>
          </p:cNvPr>
          <p:cNvSpPr txBox="1"/>
          <p:nvPr/>
        </p:nvSpPr>
        <p:spPr>
          <a:xfrm>
            <a:off x="7402828" y="1690688"/>
            <a:ext cx="2048253" cy="369332"/>
          </a:xfrm>
          <a:prstGeom prst="rect">
            <a:avLst/>
          </a:prstGeom>
          <a:noFill/>
        </p:spPr>
        <p:txBody>
          <a:bodyPr wrap="none" rtlCol="0">
            <a:spAutoFit/>
          </a:bodyPr>
          <a:lstStyle/>
          <a:p>
            <a:r>
              <a:rPr lang="en-US" dirty="0"/>
              <a:t>Blockchain Network</a:t>
            </a:r>
          </a:p>
        </p:txBody>
      </p:sp>
    </p:spTree>
    <p:custDataLst>
      <p:tags r:id="rId1"/>
    </p:custDataLst>
    <p:extLst>
      <p:ext uri="{BB962C8B-B14F-4D97-AF65-F5344CB8AC3E}">
        <p14:creationId xmlns:p14="http://schemas.microsoft.com/office/powerpoint/2010/main" val="16250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p:txBody>
          <a:bodyPr/>
          <a:lstStyle/>
          <a:p>
            <a:r>
              <a:rPr lang="en-US" dirty="0"/>
              <a:t>Trading digital assets</a:t>
            </a:r>
          </a:p>
        </p:txBody>
      </p:sp>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5</a:t>
            </a:fld>
            <a:endParaRPr lang="en-US" dirty="0"/>
          </a:p>
        </p:txBody>
      </p:sp>
      <p:sp>
        <p:nvSpPr>
          <p:cNvPr id="21" name="TextBox 20">
            <a:extLst>
              <a:ext uri="{FF2B5EF4-FFF2-40B4-BE49-F238E27FC236}">
                <a16:creationId xmlns:a16="http://schemas.microsoft.com/office/drawing/2014/main" id="{D10F5EAE-66CF-C6F1-D2C1-304DA674412C}"/>
              </a:ext>
            </a:extLst>
          </p:cNvPr>
          <p:cNvSpPr txBox="1"/>
          <p:nvPr/>
        </p:nvSpPr>
        <p:spPr>
          <a:xfrm>
            <a:off x="1431884" y="1927101"/>
            <a:ext cx="4674870" cy="461665"/>
          </a:xfrm>
          <a:prstGeom prst="rect">
            <a:avLst/>
          </a:prstGeom>
          <a:noFill/>
        </p:spPr>
        <p:txBody>
          <a:bodyPr wrap="none" rtlCol="0">
            <a:spAutoFit/>
          </a:bodyPr>
          <a:lstStyle/>
          <a:p>
            <a:r>
              <a:rPr lang="en-US" sz="2400" dirty="0"/>
              <a:t>Centralized Exchange (e.g., </a:t>
            </a:r>
            <a:r>
              <a:rPr lang="en-US" sz="2400" dirty="0" err="1"/>
              <a:t>Binance</a:t>
            </a:r>
            <a:r>
              <a:rPr lang="en-US" sz="2400" dirty="0"/>
              <a:t>)</a:t>
            </a:r>
          </a:p>
        </p:txBody>
      </p:sp>
      <p:sp>
        <p:nvSpPr>
          <p:cNvPr id="22" name="TextBox 21">
            <a:extLst>
              <a:ext uri="{FF2B5EF4-FFF2-40B4-BE49-F238E27FC236}">
                <a16:creationId xmlns:a16="http://schemas.microsoft.com/office/drawing/2014/main" id="{97086494-2217-5B37-B5EE-1D616F98DA53}"/>
              </a:ext>
            </a:extLst>
          </p:cNvPr>
          <p:cNvSpPr txBox="1"/>
          <p:nvPr/>
        </p:nvSpPr>
        <p:spPr>
          <a:xfrm>
            <a:off x="7015611" y="1927101"/>
            <a:ext cx="5065874" cy="461665"/>
          </a:xfrm>
          <a:prstGeom prst="rect">
            <a:avLst/>
          </a:prstGeom>
          <a:noFill/>
        </p:spPr>
        <p:txBody>
          <a:bodyPr wrap="none" rtlCol="0">
            <a:spAutoFit/>
          </a:bodyPr>
          <a:lstStyle/>
          <a:p>
            <a:r>
              <a:rPr lang="en-US" sz="2400" dirty="0"/>
              <a:t>Decentralized Exchange (e.g., </a:t>
            </a:r>
            <a:r>
              <a:rPr lang="en-US" sz="2400" dirty="0" err="1"/>
              <a:t>Uniswap</a:t>
            </a:r>
            <a:r>
              <a:rPr lang="en-US" sz="2400" dirty="0"/>
              <a:t>)</a:t>
            </a:r>
          </a:p>
        </p:txBody>
      </p:sp>
      <p:grpSp>
        <p:nvGrpSpPr>
          <p:cNvPr id="3" name="Group 2">
            <a:extLst>
              <a:ext uri="{FF2B5EF4-FFF2-40B4-BE49-F238E27FC236}">
                <a16:creationId xmlns:a16="http://schemas.microsoft.com/office/drawing/2014/main" id="{9DDF2AF9-7585-7B44-8962-A7630077E50C}"/>
              </a:ext>
            </a:extLst>
          </p:cNvPr>
          <p:cNvGrpSpPr/>
          <p:nvPr/>
        </p:nvGrpSpPr>
        <p:grpSpPr>
          <a:xfrm>
            <a:off x="1245906" y="2933699"/>
            <a:ext cx="5122182" cy="711258"/>
            <a:chOff x="1245907" y="3213855"/>
            <a:chExt cx="5122182" cy="711258"/>
          </a:xfrm>
        </p:grpSpPr>
        <p:grpSp>
          <p:nvGrpSpPr>
            <p:cNvPr id="43" name="Group 42">
              <a:extLst>
                <a:ext uri="{FF2B5EF4-FFF2-40B4-BE49-F238E27FC236}">
                  <a16:creationId xmlns:a16="http://schemas.microsoft.com/office/drawing/2014/main" id="{0178566E-50AF-437C-F3EC-DAFADE3D244C}"/>
                </a:ext>
              </a:extLst>
            </p:cNvPr>
            <p:cNvGrpSpPr/>
            <p:nvPr/>
          </p:nvGrpSpPr>
          <p:grpSpPr>
            <a:xfrm>
              <a:off x="1245907" y="3213855"/>
              <a:ext cx="5122182" cy="711258"/>
              <a:chOff x="1245907" y="3904137"/>
              <a:chExt cx="5122182" cy="711258"/>
            </a:xfrm>
          </p:grpSpPr>
          <p:sp>
            <p:nvSpPr>
              <p:cNvPr id="10" name="Rectangle 9">
                <a:extLst>
                  <a:ext uri="{FF2B5EF4-FFF2-40B4-BE49-F238E27FC236}">
                    <a16:creationId xmlns:a16="http://schemas.microsoft.com/office/drawing/2014/main" id="{8E8AE227-174E-6B77-1068-C0312A38A9FB}"/>
                  </a:ext>
                </a:extLst>
              </p:cNvPr>
              <p:cNvSpPr/>
              <p:nvPr/>
            </p:nvSpPr>
            <p:spPr>
              <a:xfrm>
                <a:off x="1245907" y="3904137"/>
                <a:ext cx="1191838" cy="711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Trader</a:t>
                </a:r>
              </a:p>
              <a:p>
                <a:pPr algn="ctr"/>
                <a:r>
                  <a:rPr lang="en-US" dirty="0"/>
                  <a:t>Wallet</a:t>
                </a:r>
              </a:p>
            </p:txBody>
          </p:sp>
          <p:sp>
            <p:nvSpPr>
              <p:cNvPr id="11" name="Rectangle 10">
                <a:extLst>
                  <a:ext uri="{FF2B5EF4-FFF2-40B4-BE49-F238E27FC236}">
                    <a16:creationId xmlns:a16="http://schemas.microsoft.com/office/drawing/2014/main" id="{CAD16D38-9E5C-E153-5FF9-7D072E2F92AE}"/>
                  </a:ext>
                </a:extLst>
              </p:cNvPr>
              <p:cNvSpPr/>
              <p:nvPr/>
            </p:nvSpPr>
            <p:spPr>
              <a:xfrm>
                <a:off x="4950291" y="3904137"/>
                <a:ext cx="1417798" cy="711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Exchange</a:t>
                </a:r>
              </a:p>
              <a:p>
                <a:pPr algn="ctr"/>
                <a:r>
                  <a:rPr lang="en-US" dirty="0"/>
                  <a:t>Wallet</a:t>
                </a:r>
              </a:p>
            </p:txBody>
          </p:sp>
          <p:sp>
            <p:nvSpPr>
              <p:cNvPr id="12" name="Rectangle 11">
                <a:extLst>
                  <a:ext uri="{FF2B5EF4-FFF2-40B4-BE49-F238E27FC236}">
                    <a16:creationId xmlns:a16="http://schemas.microsoft.com/office/drawing/2014/main" id="{A64A3C1C-CA5C-30C1-74DE-594582822E28}"/>
                  </a:ext>
                </a:extLst>
              </p:cNvPr>
              <p:cNvSpPr/>
              <p:nvPr/>
            </p:nvSpPr>
            <p:spPr>
              <a:xfrm>
                <a:off x="2947839" y="3904137"/>
                <a:ext cx="1514748" cy="711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Blockchain</a:t>
                </a:r>
              </a:p>
            </p:txBody>
          </p:sp>
        </p:grpSp>
        <p:grpSp>
          <p:nvGrpSpPr>
            <p:cNvPr id="42" name="Group 41">
              <a:extLst>
                <a:ext uri="{FF2B5EF4-FFF2-40B4-BE49-F238E27FC236}">
                  <a16:creationId xmlns:a16="http://schemas.microsoft.com/office/drawing/2014/main" id="{F7B9E3C1-91A7-3967-EAB0-5863AB6C4F80}"/>
                </a:ext>
              </a:extLst>
            </p:cNvPr>
            <p:cNvGrpSpPr/>
            <p:nvPr/>
          </p:nvGrpSpPr>
          <p:grpSpPr>
            <a:xfrm>
              <a:off x="2437745" y="3569484"/>
              <a:ext cx="2512546" cy="0"/>
              <a:chOff x="2437745" y="3569484"/>
              <a:chExt cx="2512546" cy="0"/>
            </a:xfrm>
          </p:grpSpPr>
          <p:cxnSp>
            <p:nvCxnSpPr>
              <p:cNvPr id="28" name="Straight Arrow Connector 27">
                <a:extLst>
                  <a:ext uri="{FF2B5EF4-FFF2-40B4-BE49-F238E27FC236}">
                    <a16:creationId xmlns:a16="http://schemas.microsoft.com/office/drawing/2014/main" id="{297B50C8-75AF-3622-648F-CE3F3809F4D4}"/>
                  </a:ext>
                </a:extLst>
              </p:cNvPr>
              <p:cNvCxnSpPr>
                <a:stCxn id="10" idx="3"/>
                <a:endCxn id="12" idx="1"/>
              </p:cNvCxnSpPr>
              <p:nvPr/>
            </p:nvCxnSpPr>
            <p:spPr>
              <a:xfrm>
                <a:off x="2437745" y="3569484"/>
                <a:ext cx="51009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3B9AC50-E45D-A423-BF50-52E5BE99717A}"/>
                  </a:ext>
                </a:extLst>
              </p:cNvPr>
              <p:cNvCxnSpPr>
                <a:cxnSpLocks/>
                <a:stCxn id="12" idx="3"/>
                <a:endCxn id="11" idx="1"/>
              </p:cNvCxnSpPr>
              <p:nvPr/>
            </p:nvCxnSpPr>
            <p:spPr>
              <a:xfrm>
                <a:off x="4462587" y="3569484"/>
                <a:ext cx="48770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sp>
        <p:nvSpPr>
          <p:cNvPr id="41" name="TextBox 40">
            <a:extLst>
              <a:ext uri="{FF2B5EF4-FFF2-40B4-BE49-F238E27FC236}">
                <a16:creationId xmlns:a16="http://schemas.microsoft.com/office/drawing/2014/main" id="{ECBA2C5B-C2D3-F17C-12F7-49EE1C1BEE92}"/>
              </a:ext>
            </a:extLst>
          </p:cNvPr>
          <p:cNvSpPr txBox="1"/>
          <p:nvPr/>
        </p:nvSpPr>
        <p:spPr>
          <a:xfrm>
            <a:off x="1203912" y="4141889"/>
            <a:ext cx="2873864" cy="1200329"/>
          </a:xfrm>
          <a:prstGeom prst="rect">
            <a:avLst/>
          </a:prstGeom>
          <a:noFill/>
        </p:spPr>
        <p:txBody>
          <a:bodyPr wrap="none" rtlCol="0">
            <a:spAutoFit/>
          </a:bodyPr>
          <a:lstStyle/>
          <a:p>
            <a:r>
              <a:rPr lang="en-US" b="1" dirty="0"/>
              <a:t>Drawbacks:</a:t>
            </a:r>
            <a:endParaRPr lang="en-US" dirty="0"/>
          </a:p>
          <a:p>
            <a:pPr marL="342900" indent="-342900">
              <a:buFont typeface="+mj-lt"/>
              <a:buAutoNum type="arabicPeriod"/>
            </a:pPr>
            <a:r>
              <a:rPr lang="en-US" dirty="0"/>
              <a:t>Low transparency (FTX!!)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26" name="TextBox 25">
            <a:extLst>
              <a:ext uri="{FF2B5EF4-FFF2-40B4-BE49-F238E27FC236}">
                <a16:creationId xmlns:a16="http://schemas.microsoft.com/office/drawing/2014/main" id="{56754608-66A4-2040-8E12-986C78CD9A89}"/>
              </a:ext>
            </a:extLst>
          </p:cNvPr>
          <p:cNvSpPr txBox="1"/>
          <p:nvPr/>
        </p:nvSpPr>
        <p:spPr>
          <a:xfrm>
            <a:off x="2731704" y="2336575"/>
            <a:ext cx="1514748" cy="369332"/>
          </a:xfrm>
          <a:prstGeom prst="rect">
            <a:avLst/>
          </a:prstGeom>
          <a:noFill/>
        </p:spPr>
        <p:txBody>
          <a:bodyPr wrap="square">
            <a:spAutoFit/>
          </a:bodyPr>
          <a:lstStyle/>
          <a:p>
            <a:r>
              <a:rPr lang="en-US" dirty="0"/>
              <a:t>US $15B/day</a:t>
            </a:r>
          </a:p>
        </p:txBody>
      </p:sp>
      <p:sp>
        <p:nvSpPr>
          <p:cNvPr id="27" name="TextBox 26">
            <a:extLst>
              <a:ext uri="{FF2B5EF4-FFF2-40B4-BE49-F238E27FC236}">
                <a16:creationId xmlns:a16="http://schemas.microsoft.com/office/drawing/2014/main" id="{2897BFFA-4C45-B645-BF65-B2879D2EB5D3}"/>
              </a:ext>
            </a:extLst>
          </p:cNvPr>
          <p:cNvSpPr txBox="1"/>
          <p:nvPr/>
        </p:nvSpPr>
        <p:spPr>
          <a:xfrm>
            <a:off x="8646121" y="2336575"/>
            <a:ext cx="1514748" cy="369332"/>
          </a:xfrm>
          <a:prstGeom prst="rect">
            <a:avLst/>
          </a:prstGeom>
          <a:noFill/>
        </p:spPr>
        <p:txBody>
          <a:bodyPr wrap="square">
            <a:spAutoFit/>
          </a:bodyPr>
          <a:lstStyle/>
          <a:p>
            <a:r>
              <a:rPr lang="en-US" dirty="0"/>
              <a:t>US $1B/day</a:t>
            </a:r>
          </a:p>
        </p:txBody>
      </p:sp>
      <p:sp>
        <p:nvSpPr>
          <p:cNvPr id="29" name="TextBox 28">
            <a:extLst>
              <a:ext uri="{FF2B5EF4-FFF2-40B4-BE49-F238E27FC236}">
                <a16:creationId xmlns:a16="http://schemas.microsoft.com/office/drawing/2014/main" id="{56DC59EC-45B5-1949-A2D4-538E7B91F714}"/>
              </a:ext>
            </a:extLst>
          </p:cNvPr>
          <p:cNvSpPr txBox="1"/>
          <p:nvPr/>
        </p:nvSpPr>
        <p:spPr>
          <a:xfrm>
            <a:off x="1203912" y="6139018"/>
            <a:ext cx="6099242" cy="369332"/>
          </a:xfrm>
          <a:prstGeom prst="rect">
            <a:avLst/>
          </a:prstGeom>
          <a:noFill/>
        </p:spPr>
        <p:txBody>
          <a:bodyPr wrap="square">
            <a:spAutoFit/>
          </a:bodyPr>
          <a:lstStyle/>
          <a:p>
            <a:endParaRPr lang="en-US" dirty="0"/>
          </a:p>
        </p:txBody>
      </p:sp>
      <p:sp>
        <p:nvSpPr>
          <p:cNvPr id="24" name="TextBox 23">
            <a:extLst>
              <a:ext uri="{FF2B5EF4-FFF2-40B4-BE49-F238E27FC236}">
                <a16:creationId xmlns:a16="http://schemas.microsoft.com/office/drawing/2014/main" id="{193227ED-5A22-2143-BF89-00FD039BFC0A}"/>
              </a:ext>
            </a:extLst>
          </p:cNvPr>
          <p:cNvSpPr txBox="1"/>
          <p:nvPr/>
        </p:nvSpPr>
        <p:spPr>
          <a:xfrm>
            <a:off x="7830344" y="4141889"/>
            <a:ext cx="3523456" cy="1477328"/>
          </a:xfrm>
          <a:prstGeom prst="rect">
            <a:avLst/>
          </a:prstGeom>
          <a:noFill/>
        </p:spPr>
        <p:txBody>
          <a:bodyPr wrap="square" rtlCol="0">
            <a:spAutoFit/>
          </a:bodyPr>
          <a:lstStyle/>
          <a:p>
            <a:r>
              <a:rPr lang="en-US" b="1" dirty="0"/>
              <a:t>Drawbacks</a:t>
            </a:r>
            <a:r>
              <a:rPr lang="en-US" dirty="0"/>
              <a:t>:</a:t>
            </a:r>
          </a:p>
          <a:p>
            <a:pPr marL="342900" indent="-342900">
              <a:buFont typeface="+mj-lt"/>
              <a:buAutoNum type="arabicPeriod"/>
            </a:pPr>
            <a:r>
              <a:rPr lang="en-US" dirty="0"/>
              <a:t>Market manipulation provides MEV (Maximal Extractable Value)</a:t>
            </a:r>
          </a:p>
          <a:p>
            <a:pPr marL="285750" indent="-285750">
              <a:buFont typeface="Arial" panose="020B0604020202020204" pitchFamily="34" charset="0"/>
              <a:buChar char="•"/>
            </a:pPr>
            <a:endParaRPr lang="en-US" dirty="0"/>
          </a:p>
        </p:txBody>
      </p:sp>
      <p:sp>
        <p:nvSpPr>
          <p:cNvPr id="25" name="Rectangle 24">
            <a:extLst>
              <a:ext uri="{FF2B5EF4-FFF2-40B4-BE49-F238E27FC236}">
                <a16:creationId xmlns:a16="http://schemas.microsoft.com/office/drawing/2014/main" id="{CF6E5A7A-2860-B343-894D-3CF9DF92B32D}"/>
              </a:ext>
            </a:extLst>
          </p:cNvPr>
          <p:cNvSpPr/>
          <p:nvPr/>
        </p:nvSpPr>
        <p:spPr>
          <a:xfrm>
            <a:off x="7944047" y="2933699"/>
            <a:ext cx="1191838" cy="711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Trader</a:t>
            </a:r>
          </a:p>
          <a:p>
            <a:pPr algn="ctr"/>
            <a:r>
              <a:rPr lang="en-US" dirty="0"/>
              <a:t>Wallet</a:t>
            </a:r>
          </a:p>
        </p:txBody>
      </p:sp>
      <p:sp>
        <p:nvSpPr>
          <p:cNvPr id="31" name="Rectangle 30">
            <a:extLst>
              <a:ext uri="{FF2B5EF4-FFF2-40B4-BE49-F238E27FC236}">
                <a16:creationId xmlns:a16="http://schemas.microsoft.com/office/drawing/2014/main" id="{C50B2941-082D-0E41-B387-161E7D079451}"/>
              </a:ext>
            </a:extLst>
          </p:cNvPr>
          <p:cNvSpPr/>
          <p:nvPr/>
        </p:nvSpPr>
        <p:spPr>
          <a:xfrm>
            <a:off x="9623588" y="2933699"/>
            <a:ext cx="1832537" cy="711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Blockchain</a:t>
            </a:r>
          </a:p>
          <a:p>
            <a:pPr algn="ctr"/>
            <a:r>
              <a:rPr lang="en-US" dirty="0"/>
              <a:t>Contract (AMM)</a:t>
            </a:r>
          </a:p>
        </p:txBody>
      </p:sp>
      <p:cxnSp>
        <p:nvCxnSpPr>
          <p:cNvPr id="32" name="Straight Arrow Connector 31">
            <a:extLst>
              <a:ext uri="{FF2B5EF4-FFF2-40B4-BE49-F238E27FC236}">
                <a16:creationId xmlns:a16="http://schemas.microsoft.com/office/drawing/2014/main" id="{F114B966-F90A-F546-B097-1FBE2087357F}"/>
              </a:ext>
            </a:extLst>
          </p:cNvPr>
          <p:cNvCxnSpPr>
            <a:cxnSpLocks/>
            <a:stCxn id="25" idx="3"/>
            <a:endCxn id="31" idx="1"/>
          </p:cNvCxnSpPr>
          <p:nvPr/>
        </p:nvCxnSpPr>
        <p:spPr>
          <a:xfrm>
            <a:off x="9135885" y="3289328"/>
            <a:ext cx="487703" cy="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3436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24" grpId="0"/>
      <p:bldP spid="25"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6</a:t>
            </a:fld>
            <a:endParaRPr lang="en-US" dirty="0"/>
          </a:p>
        </p:txBody>
      </p:sp>
      <p:pic>
        <p:nvPicPr>
          <p:cNvPr id="9" name="Picture 8" descr="Text&#10;&#10;Description automatically generated with low confidence">
            <a:extLst>
              <a:ext uri="{FF2B5EF4-FFF2-40B4-BE49-F238E27FC236}">
                <a16:creationId xmlns:a16="http://schemas.microsoft.com/office/drawing/2014/main" id="{C093C82D-922C-9A47-7F88-9F41BD16D879}"/>
              </a:ext>
            </a:extLst>
          </p:cNvPr>
          <p:cNvPicPr>
            <a:picLocks noChangeAspect="1"/>
          </p:cNvPicPr>
          <p:nvPr/>
        </p:nvPicPr>
        <p:blipFill>
          <a:blip r:embed="rId3"/>
          <a:stretch>
            <a:fillRect/>
          </a:stretch>
        </p:blipFill>
        <p:spPr>
          <a:xfrm>
            <a:off x="838200" y="1441304"/>
            <a:ext cx="10325937" cy="3679523"/>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17BEC722-7338-C00D-91EB-59E8E821D502}"/>
              </a:ext>
            </a:extLst>
          </p:cNvPr>
          <p:cNvPicPr>
            <a:picLocks noChangeAspect="1"/>
          </p:cNvPicPr>
          <p:nvPr/>
        </p:nvPicPr>
        <p:blipFill>
          <a:blip r:embed="rId4"/>
          <a:stretch>
            <a:fillRect/>
          </a:stretch>
        </p:blipFill>
        <p:spPr>
          <a:xfrm>
            <a:off x="838200" y="878186"/>
            <a:ext cx="4229100" cy="558800"/>
          </a:xfrm>
          <a:prstGeom prst="rect">
            <a:avLst/>
          </a:prstGeom>
        </p:spPr>
      </p:pic>
      <p:sp>
        <p:nvSpPr>
          <p:cNvPr id="24" name="TextBox 23">
            <a:extLst>
              <a:ext uri="{FF2B5EF4-FFF2-40B4-BE49-F238E27FC236}">
                <a16:creationId xmlns:a16="http://schemas.microsoft.com/office/drawing/2014/main" id="{7787EA53-B7A0-F0A4-7DB4-3D9A15135284}"/>
              </a:ext>
            </a:extLst>
          </p:cNvPr>
          <p:cNvSpPr txBox="1"/>
          <p:nvPr/>
        </p:nvSpPr>
        <p:spPr>
          <a:xfrm>
            <a:off x="8486160" y="5120827"/>
            <a:ext cx="2677977" cy="646331"/>
          </a:xfrm>
          <a:prstGeom prst="rect">
            <a:avLst/>
          </a:prstGeom>
          <a:noFill/>
        </p:spPr>
        <p:txBody>
          <a:bodyPr wrap="none" rtlCol="0">
            <a:spAutoFit/>
          </a:bodyPr>
          <a:lstStyle/>
          <a:p>
            <a:pPr algn="l"/>
            <a:r>
              <a:rPr lang="en-US" b="0" i="0" cap="all" dirty="0">
                <a:solidFill>
                  <a:srgbClr val="333333"/>
                </a:solidFill>
                <a:effectLst/>
              </a:rPr>
              <a:t>LEVON BISS FOR FORBES</a:t>
            </a:r>
            <a:endParaRPr lang="en-US" b="0" i="0" dirty="0">
              <a:solidFill>
                <a:srgbClr val="333333"/>
              </a:solidFill>
              <a:effectLst/>
            </a:endParaRPr>
          </a:p>
          <a:p>
            <a:pPr algn="l"/>
            <a:r>
              <a:rPr lang="en-US" b="0" i="0" dirty="0">
                <a:solidFill>
                  <a:srgbClr val="737373"/>
                </a:solidFill>
                <a:effectLst/>
              </a:rPr>
              <a:t>Oct 11, 2022,06:30am EDT</a:t>
            </a:r>
          </a:p>
        </p:txBody>
      </p:sp>
      <p:sp>
        <p:nvSpPr>
          <p:cNvPr id="25" name="TextBox 24">
            <a:extLst>
              <a:ext uri="{FF2B5EF4-FFF2-40B4-BE49-F238E27FC236}">
                <a16:creationId xmlns:a16="http://schemas.microsoft.com/office/drawing/2014/main" id="{60B39C56-114E-0AF0-737F-7D4FA67ACA90}"/>
              </a:ext>
            </a:extLst>
          </p:cNvPr>
          <p:cNvSpPr txBox="1"/>
          <p:nvPr/>
        </p:nvSpPr>
        <p:spPr>
          <a:xfrm>
            <a:off x="838200" y="5120827"/>
            <a:ext cx="6837218" cy="646331"/>
          </a:xfrm>
          <a:prstGeom prst="rect">
            <a:avLst/>
          </a:prstGeom>
          <a:noFill/>
        </p:spPr>
        <p:txBody>
          <a:bodyPr wrap="square" rtlCol="0">
            <a:spAutoFit/>
          </a:bodyPr>
          <a:lstStyle/>
          <a:p>
            <a:r>
              <a:rPr lang="en-US" dirty="0"/>
              <a:t>Miner Extractable Value (MEV): miner profits by adding, removing, reordering transactions inside a block.</a:t>
            </a:r>
          </a:p>
        </p:txBody>
      </p:sp>
    </p:spTree>
    <p:extLst>
      <p:ext uri="{BB962C8B-B14F-4D97-AF65-F5344CB8AC3E}">
        <p14:creationId xmlns:p14="http://schemas.microsoft.com/office/powerpoint/2010/main" val="3643087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p:txBody>
          <a:bodyPr/>
          <a:lstStyle/>
          <a:p>
            <a:r>
              <a:rPr lang="en-US" dirty="0"/>
              <a:t>Decentralized Exchange</a:t>
            </a:r>
          </a:p>
        </p:txBody>
      </p:sp>
      <p:sp>
        <p:nvSpPr>
          <p:cNvPr id="3" name="Content Placeholder 2">
            <a:extLst>
              <a:ext uri="{FF2B5EF4-FFF2-40B4-BE49-F238E27FC236}">
                <a16:creationId xmlns:a16="http://schemas.microsoft.com/office/drawing/2014/main" id="{224255FF-6060-938C-8986-BF819515A8DE}"/>
              </a:ext>
            </a:extLst>
          </p:cNvPr>
          <p:cNvSpPr>
            <a:spLocks noGrp="1"/>
          </p:cNvSpPr>
          <p:nvPr>
            <p:ph idx="1"/>
          </p:nvPr>
        </p:nvSpPr>
        <p:spPr>
          <a:xfrm>
            <a:off x="845396" y="1818934"/>
            <a:ext cx="10515600" cy="4351338"/>
          </a:xfrm>
        </p:spPr>
        <p:txBody>
          <a:bodyPr/>
          <a:lstStyle/>
          <a:p>
            <a:pPr marL="514350" indent="-514350">
              <a:buFont typeface="+mj-lt"/>
              <a:buAutoNum type="arabicPeriod"/>
            </a:pPr>
            <a:r>
              <a:rPr lang="en-US" dirty="0"/>
              <a:t>Traders send transactions to a block builder (or miner).</a:t>
            </a:r>
          </a:p>
          <a:p>
            <a:pPr marL="514350" indent="-514350">
              <a:buFont typeface="+mj-lt"/>
              <a:buAutoNum type="arabicPeriod"/>
            </a:pPr>
            <a:r>
              <a:rPr lang="en-US" dirty="0"/>
              <a:t>Builder picks an execution ordering on the transactions in a block,  this determining the trading prices via a smart contract.</a:t>
            </a:r>
          </a:p>
        </p:txBody>
      </p:sp>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7</a:t>
            </a:fld>
            <a:endParaRPr lang="en-US" dirty="0"/>
          </a:p>
        </p:txBody>
      </p:sp>
      <p:grpSp>
        <p:nvGrpSpPr>
          <p:cNvPr id="22" name="Group 21">
            <a:extLst>
              <a:ext uri="{FF2B5EF4-FFF2-40B4-BE49-F238E27FC236}">
                <a16:creationId xmlns:a16="http://schemas.microsoft.com/office/drawing/2014/main" id="{636DAB27-ABEC-0948-9026-EEF7CFB4CF3D}"/>
              </a:ext>
            </a:extLst>
          </p:cNvPr>
          <p:cNvGrpSpPr/>
          <p:nvPr/>
        </p:nvGrpSpPr>
        <p:grpSpPr>
          <a:xfrm>
            <a:off x="1422321" y="3928703"/>
            <a:ext cx="4874214" cy="901608"/>
            <a:chOff x="4321773" y="3322512"/>
            <a:chExt cx="4874214" cy="901608"/>
          </a:xfrm>
        </p:grpSpPr>
        <p:sp>
          <p:nvSpPr>
            <p:cNvPr id="26" name="Rectangle 25">
              <a:extLst>
                <a:ext uri="{FF2B5EF4-FFF2-40B4-BE49-F238E27FC236}">
                  <a16:creationId xmlns:a16="http://schemas.microsoft.com/office/drawing/2014/main" id="{BEE35BFD-B7AE-984D-8E3A-7C3735C3F8F5}"/>
                </a:ext>
              </a:extLst>
            </p:cNvPr>
            <p:cNvSpPr/>
            <p:nvPr/>
          </p:nvSpPr>
          <p:spPr>
            <a:xfrm>
              <a:off x="4989785" y="3724115"/>
              <a:ext cx="1556597"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Sequencer</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6607D91A-CF5E-3A4D-8775-6B7A709A628A}"/>
                    </a:ext>
                  </a:extLst>
                </p:cNvPr>
                <p:cNvSpPr/>
                <p:nvPr/>
              </p:nvSpPr>
              <p:spPr>
                <a:xfrm>
                  <a:off x="7035236" y="3681195"/>
                  <a:ext cx="2160751"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i="1">
                                <a:latin typeface="Cambria Math" panose="02040503050406030204" pitchFamily="18" charset="0"/>
                              </a:rPr>
                              <m:t>1</m:t>
                            </m:r>
                          </m:sub>
                        </m:sSub>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b="0" i="1" smtClean="0">
                                <a:latin typeface="Cambria Math" panose="02040503050406030204" pitchFamily="18" charset="0"/>
                              </a:rPr>
                              <m:t>       </m:t>
                            </m:r>
                            <m:r>
                              <a:rPr lang="en-US" sz="2400" b="0" i="1" smtClean="0">
                                <a:latin typeface="Cambria Math" panose="02040503050406030204" pitchFamily="18" charset="0"/>
                              </a:rPr>
                              <m:t>𝐵</m:t>
                            </m:r>
                          </m:e>
                          <m:sub>
                            <m:r>
                              <a:rPr lang="en-US" sz="2400" i="1">
                                <a:latin typeface="Cambria Math" panose="02040503050406030204" pitchFamily="18" charset="0"/>
                              </a:rPr>
                              <m:t>2</m:t>
                            </m:r>
                          </m:sub>
                        </m:sSub>
                        <m:r>
                          <a:rPr lang="en-US" sz="2400" i="1">
                            <a:latin typeface="Cambria Math" panose="02040503050406030204" pitchFamily="18" charset="0"/>
                          </a:rPr>
                          <m:t>,</m:t>
                        </m:r>
                        <m:r>
                          <a:rPr lang="en-US" sz="2400" b="1" i="1" smtClean="0">
                            <a:solidFill>
                              <a:srgbClr val="C00000"/>
                            </a:solidFill>
                            <a:latin typeface="Cambria Math" panose="02040503050406030204" pitchFamily="18" charset="0"/>
                          </a:rPr>
                          <m:t> </m:t>
                        </m:r>
                        <m:sSub>
                          <m:sSubPr>
                            <m:ctrlPr>
                              <a:rPr lang="en-US" sz="2400" i="1">
                                <a:latin typeface="Cambria Math" panose="02040503050406030204" pitchFamily="18" charset="0"/>
                              </a:rPr>
                            </m:ctrlPr>
                          </m:sSubPr>
                          <m:e>
                            <m:r>
                              <a:rPr lang="en-US" sz="2400" b="0" i="1" smtClean="0">
                                <a:latin typeface="Cambria Math" panose="02040503050406030204" pitchFamily="18" charset="0"/>
                              </a:rPr>
                              <m:t>       </m:t>
                            </m:r>
                            <m:r>
                              <a:rPr lang="en-US" sz="2400" b="0" i="1" smtClean="0">
                                <a:latin typeface="Cambria Math" panose="02040503050406030204" pitchFamily="18" charset="0"/>
                              </a:rPr>
                              <m:t>𝑆</m:t>
                            </m:r>
                          </m:e>
                          <m:sub>
                            <m:r>
                              <a:rPr lang="en-US" sz="2400" i="1">
                                <a:latin typeface="Cambria Math" panose="02040503050406030204" pitchFamily="18" charset="0"/>
                              </a:rPr>
                              <m:t>3</m:t>
                            </m:r>
                          </m:sub>
                        </m:sSub>
                      </m:oMath>
                    </m:oMathPara>
                  </a14:m>
                  <a:endParaRPr lang="en-US" sz="2400" dirty="0"/>
                </a:p>
              </p:txBody>
            </p:sp>
          </mc:Choice>
          <mc:Fallback xmlns="">
            <p:sp>
              <p:nvSpPr>
                <p:cNvPr id="27" name="Rectangle 26">
                  <a:extLst>
                    <a:ext uri="{FF2B5EF4-FFF2-40B4-BE49-F238E27FC236}">
                      <a16:creationId xmlns:a16="http://schemas.microsoft.com/office/drawing/2014/main" id="{6607D91A-CF5E-3A4D-8775-6B7A709A628A}"/>
                    </a:ext>
                  </a:extLst>
                </p:cNvPr>
                <p:cNvSpPr>
                  <a:spLocks noRot="1" noChangeAspect="1" noMove="1" noResize="1" noEditPoints="1" noAdjustHandles="1" noChangeArrowheads="1" noChangeShapeType="1" noTextEdit="1"/>
                </p:cNvSpPr>
                <p:nvPr/>
              </p:nvSpPr>
              <p:spPr>
                <a:xfrm>
                  <a:off x="7035236" y="3681195"/>
                  <a:ext cx="2160751" cy="542925"/>
                </a:xfrm>
                <a:prstGeom prst="rect">
                  <a:avLst/>
                </a:prstGeom>
                <a:blipFill>
                  <a:blip r:embed="rId4"/>
                  <a:stretch>
                    <a:fillRect l="-581" b="-11364"/>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B75AC346-7022-FF47-B09B-EC78182E3928}"/>
                </a:ext>
              </a:extLst>
            </p:cNvPr>
            <p:cNvCxnSpPr>
              <a:cxnSpLocks/>
              <a:stCxn id="33" idx="3"/>
              <a:endCxn id="26" idx="1"/>
            </p:cNvCxnSpPr>
            <p:nvPr/>
          </p:nvCxnSpPr>
          <p:spPr>
            <a:xfrm>
              <a:off x="4321773" y="3322512"/>
              <a:ext cx="668012" cy="632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0F68222-BE9A-D849-A833-ABED7C1FF84C}"/>
                </a:ext>
              </a:extLst>
            </p:cNvPr>
            <p:cNvCxnSpPr>
              <a:cxnSpLocks/>
              <a:stCxn id="26" idx="3"/>
              <a:endCxn id="27" idx="1"/>
            </p:cNvCxnSpPr>
            <p:nvPr/>
          </p:nvCxnSpPr>
          <p:spPr>
            <a:xfrm flipV="1">
              <a:off x="6546382" y="3952658"/>
              <a:ext cx="488854" cy="2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64A6A654-AFF1-4742-9135-2C26528FE05A}"/>
              </a:ext>
            </a:extLst>
          </p:cNvPr>
          <p:cNvCxnSpPr>
            <a:cxnSpLocks/>
            <a:stCxn id="34" idx="3"/>
            <a:endCxn id="26" idx="1"/>
          </p:cNvCxnSpPr>
          <p:nvPr/>
        </p:nvCxnSpPr>
        <p:spPr>
          <a:xfrm flipV="1">
            <a:off x="1471084" y="4561139"/>
            <a:ext cx="619249" cy="632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F43CA76-1AA9-7D45-85BF-08DA3FB14D97}"/>
              </a:ext>
            </a:extLst>
          </p:cNvPr>
          <p:cNvCxnSpPr>
            <a:cxnSpLocks/>
            <a:stCxn id="35" idx="3"/>
            <a:endCxn id="26" idx="1"/>
          </p:cNvCxnSpPr>
          <p:nvPr/>
        </p:nvCxnSpPr>
        <p:spPr>
          <a:xfrm flipV="1">
            <a:off x="1454220" y="4561139"/>
            <a:ext cx="636113" cy="15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A2BD9FC-21DB-7545-BB13-D0F5D654F26F}"/>
                  </a:ext>
                </a:extLst>
              </p:cNvPr>
              <p:cNvSpPr txBox="1"/>
              <p:nvPr/>
            </p:nvSpPr>
            <p:spPr>
              <a:xfrm>
                <a:off x="897984" y="3697870"/>
                <a:ext cx="524337"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𝑆</m:t>
                          </m:r>
                        </m:e>
                        <m:sub>
                          <m:r>
                            <a:rPr lang="en-US" sz="2400" b="0" i="1" dirty="0" smtClean="0">
                              <a:latin typeface="Cambria Math" panose="02040503050406030204" pitchFamily="18" charset="0"/>
                            </a:rPr>
                            <m:t>1</m:t>
                          </m:r>
                        </m:sub>
                      </m:sSub>
                    </m:oMath>
                  </m:oMathPara>
                </a14:m>
                <a:endParaRPr lang="en-US" sz="2400" dirty="0"/>
              </a:p>
            </p:txBody>
          </p:sp>
        </mc:Choice>
        <mc:Fallback xmlns="">
          <p:sp>
            <p:nvSpPr>
              <p:cNvPr id="33" name="TextBox 32">
                <a:extLst>
                  <a:ext uri="{FF2B5EF4-FFF2-40B4-BE49-F238E27FC236}">
                    <a16:creationId xmlns:a16="http://schemas.microsoft.com/office/drawing/2014/main" id="{BA2BD9FC-21DB-7545-BB13-D0F5D654F26F}"/>
                  </a:ext>
                </a:extLst>
              </p:cNvPr>
              <p:cNvSpPr txBox="1">
                <a:spLocks noRot="1" noChangeAspect="1" noMove="1" noResize="1" noEditPoints="1" noAdjustHandles="1" noChangeArrowheads="1" noChangeShapeType="1" noTextEdit="1"/>
              </p:cNvSpPr>
              <p:nvPr/>
            </p:nvSpPr>
            <p:spPr>
              <a:xfrm>
                <a:off x="897984" y="3697870"/>
                <a:ext cx="524337" cy="461665"/>
              </a:xfrm>
              <a:prstGeom prst="rect">
                <a:avLst/>
              </a:prstGeom>
              <a:blipFill>
                <a:blip r:embed="rId5"/>
                <a:stretch>
                  <a:fillRect l="-2381"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8B0114C-0B60-3741-A2CD-027939F8D0DF}"/>
                  </a:ext>
                </a:extLst>
              </p:cNvPr>
              <p:cNvSpPr txBox="1"/>
              <p:nvPr/>
            </p:nvSpPr>
            <p:spPr>
              <a:xfrm>
                <a:off x="897441" y="4962666"/>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𝑆</m:t>
                          </m:r>
                        </m:e>
                        <m:sub>
                          <m:r>
                            <a:rPr lang="en-US" sz="2400" b="0" i="1" dirty="0" smtClean="0">
                              <a:latin typeface="Cambria Math" panose="02040503050406030204" pitchFamily="18" charset="0"/>
                            </a:rPr>
                            <m:t>3</m:t>
                          </m:r>
                        </m:sub>
                      </m:sSub>
                    </m:oMath>
                  </m:oMathPara>
                </a14:m>
                <a:endParaRPr lang="en-US" sz="2400" dirty="0"/>
              </a:p>
            </p:txBody>
          </p:sp>
        </mc:Choice>
        <mc:Fallback xmlns="">
          <p:sp>
            <p:nvSpPr>
              <p:cNvPr id="34" name="TextBox 33">
                <a:extLst>
                  <a:ext uri="{FF2B5EF4-FFF2-40B4-BE49-F238E27FC236}">
                    <a16:creationId xmlns:a16="http://schemas.microsoft.com/office/drawing/2014/main" id="{E8B0114C-0B60-3741-A2CD-027939F8D0DF}"/>
                  </a:ext>
                </a:extLst>
              </p:cNvPr>
              <p:cNvSpPr txBox="1">
                <a:spLocks noRot="1" noChangeAspect="1" noMove="1" noResize="1" noEditPoints="1" noAdjustHandles="1" noChangeArrowheads="1" noChangeShapeType="1" noTextEdit="1"/>
              </p:cNvSpPr>
              <p:nvPr/>
            </p:nvSpPr>
            <p:spPr>
              <a:xfrm>
                <a:off x="897441" y="4962666"/>
                <a:ext cx="573643" cy="461665"/>
              </a:xfrm>
              <a:prstGeom prst="rect">
                <a:avLst/>
              </a:prstGeom>
              <a:blipFill>
                <a:blip r:embed="rId6"/>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A04CF66-60C4-E24B-BB5F-4FA55F275416}"/>
                  </a:ext>
                </a:extLst>
              </p:cNvPr>
              <p:cNvSpPr txBox="1"/>
              <p:nvPr/>
            </p:nvSpPr>
            <p:spPr>
              <a:xfrm>
                <a:off x="880577" y="4345855"/>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𝐵</m:t>
                          </m:r>
                        </m:e>
                        <m:sub>
                          <m:r>
                            <a:rPr lang="en-US" sz="2400" b="0" i="1" dirty="0" smtClean="0">
                              <a:latin typeface="Cambria Math" panose="02040503050406030204" pitchFamily="18" charset="0"/>
                            </a:rPr>
                            <m:t>2</m:t>
                          </m:r>
                        </m:sub>
                      </m:sSub>
                    </m:oMath>
                  </m:oMathPara>
                </a14:m>
                <a:endParaRPr lang="en-US" sz="2400" dirty="0"/>
              </a:p>
            </p:txBody>
          </p:sp>
        </mc:Choice>
        <mc:Fallback xmlns="">
          <p:sp>
            <p:nvSpPr>
              <p:cNvPr id="35" name="TextBox 34">
                <a:extLst>
                  <a:ext uri="{FF2B5EF4-FFF2-40B4-BE49-F238E27FC236}">
                    <a16:creationId xmlns:a16="http://schemas.microsoft.com/office/drawing/2014/main" id="{7A04CF66-60C4-E24B-BB5F-4FA55F275416}"/>
                  </a:ext>
                </a:extLst>
              </p:cNvPr>
              <p:cNvSpPr txBox="1">
                <a:spLocks noRot="1" noChangeAspect="1" noMove="1" noResize="1" noEditPoints="1" noAdjustHandles="1" noChangeArrowheads="1" noChangeShapeType="1" noTextEdit="1"/>
              </p:cNvSpPr>
              <p:nvPr/>
            </p:nvSpPr>
            <p:spPr>
              <a:xfrm>
                <a:off x="880577" y="4345855"/>
                <a:ext cx="573643" cy="461665"/>
              </a:xfrm>
              <a:prstGeom prst="rect">
                <a:avLst/>
              </a:prstGeom>
              <a:blipFill>
                <a:blip r:embed="rId7"/>
                <a:stretch>
                  <a:fillRect l="-2174" b="-2703"/>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4089F848-383B-4F48-A6B2-7438DCF22BFE}"/>
              </a:ext>
            </a:extLst>
          </p:cNvPr>
          <p:cNvSpPr/>
          <p:nvPr/>
        </p:nvSpPr>
        <p:spPr>
          <a:xfrm>
            <a:off x="8929428" y="4198363"/>
            <a:ext cx="1718613" cy="711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Blockchain</a:t>
            </a:r>
          </a:p>
          <a:p>
            <a:pPr algn="ctr"/>
            <a:r>
              <a:rPr lang="en-US" dirty="0"/>
              <a:t>Contract (AMM)</a:t>
            </a:r>
          </a:p>
        </p:txBody>
      </p:sp>
      <p:sp>
        <p:nvSpPr>
          <p:cNvPr id="38" name="TextBox 37">
            <a:extLst>
              <a:ext uri="{FF2B5EF4-FFF2-40B4-BE49-F238E27FC236}">
                <a16:creationId xmlns:a16="http://schemas.microsoft.com/office/drawing/2014/main" id="{60FF2EBB-CA22-8644-81B9-8E4E063FF45E}"/>
              </a:ext>
            </a:extLst>
          </p:cNvPr>
          <p:cNvSpPr txBox="1"/>
          <p:nvPr/>
        </p:nvSpPr>
        <p:spPr>
          <a:xfrm>
            <a:off x="428886" y="5437946"/>
            <a:ext cx="1351845" cy="369332"/>
          </a:xfrm>
          <a:prstGeom prst="rect">
            <a:avLst/>
          </a:prstGeom>
          <a:noFill/>
        </p:spPr>
        <p:txBody>
          <a:bodyPr wrap="none" rtlCol="0">
            <a:spAutoFit/>
          </a:bodyPr>
          <a:lstStyle/>
          <a:p>
            <a:r>
              <a:rPr lang="en-US" dirty="0"/>
              <a:t>Transactions</a:t>
            </a:r>
          </a:p>
        </p:txBody>
      </p:sp>
      <p:sp>
        <p:nvSpPr>
          <p:cNvPr id="39" name="TextBox 38">
            <a:extLst>
              <a:ext uri="{FF2B5EF4-FFF2-40B4-BE49-F238E27FC236}">
                <a16:creationId xmlns:a16="http://schemas.microsoft.com/office/drawing/2014/main" id="{9EEBBE8B-431A-E843-88C8-1B31A9F3BF2B}"/>
              </a:ext>
            </a:extLst>
          </p:cNvPr>
          <p:cNvSpPr txBox="1"/>
          <p:nvPr/>
        </p:nvSpPr>
        <p:spPr>
          <a:xfrm>
            <a:off x="4314519" y="4887755"/>
            <a:ext cx="1982017" cy="369332"/>
          </a:xfrm>
          <a:prstGeom prst="rect">
            <a:avLst/>
          </a:prstGeom>
          <a:noFill/>
        </p:spPr>
        <p:txBody>
          <a:bodyPr wrap="none" rtlCol="0">
            <a:spAutoFit/>
          </a:bodyPr>
          <a:lstStyle/>
          <a:p>
            <a:r>
              <a:rPr lang="en-US" dirty="0"/>
              <a:t>Execution Ordering</a:t>
            </a:r>
          </a:p>
        </p:txBody>
      </p:sp>
      <p:sp>
        <p:nvSpPr>
          <p:cNvPr id="41" name="TextBox 40">
            <a:extLst>
              <a:ext uri="{FF2B5EF4-FFF2-40B4-BE49-F238E27FC236}">
                <a16:creationId xmlns:a16="http://schemas.microsoft.com/office/drawing/2014/main" id="{EDA8EEA6-3F3C-2E46-842F-47AA24C90FE2}"/>
              </a:ext>
            </a:extLst>
          </p:cNvPr>
          <p:cNvSpPr txBox="1"/>
          <p:nvPr/>
        </p:nvSpPr>
        <p:spPr>
          <a:xfrm>
            <a:off x="8902579" y="4869195"/>
            <a:ext cx="1584473" cy="369332"/>
          </a:xfrm>
          <a:prstGeom prst="rect">
            <a:avLst/>
          </a:prstGeom>
          <a:noFill/>
        </p:spPr>
        <p:txBody>
          <a:bodyPr wrap="none" rtlCol="0">
            <a:spAutoFit/>
          </a:bodyPr>
          <a:lstStyle/>
          <a:p>
            <a:r>
              <a:rPr lang="en-US" dirty="0"/>
              <a:t>(e.g., </a:t>
            </a:r>
            <a:r>
              <a:rPr lang="en-US" dirty="0" err="1"/>
              <a:t>Uniswap</a:t>
            </a:r>
            <a:r>
              <a:rPr lang="en-US" dirty="0"/>
              <a:t>)</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4B693E54-4021-C559-33DC-FDB563C0D0A6}"/>
                  </a:ext>
                </a:extLst>
              </p:cNvPr>
              <p:cNvSpPr/>
              <p:nvPr/>
            </p:nvSpPr>
            <p:spPr>
              <a:xfrm>
                <a:off x="6852077" y="4282529"/>
                <a:ext cx="1441238"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Proposer</m:t>
                      </m:r>
                    </m:oMath>
                  </m:oMathPara>
                </a14:m>
                <a:endParaRPr lang="en-US" sz="2400" dirty="0"/>
              </a:p>
            </p:txBody>
          </p:sp>
        </mc:Choice>
        <mc:Fallback xmlns="">
          <p:sp>
            <p:nvSpPr>
              <p:cNvPr id="9" name="Rectangle 8">
                <a:extLst>
                  <a:ext uri="{FF2B5EF4-FFF2-40B4-BE49-F238E27FC236}">
                    <a16:creationId xmlns:a16="http://schemas.microsoft.com/office/drawing/2014/main" id="{4B693E54-4021-C559-33DC-FDB563C0D0A6}"/>
                  </a:ext>
                </a:extLst>
              </p:cNvPr>
              <p:cNvSpPr>
                <a:spLocks noRot="1" noChangeAspect="1" noMove="1" noResize="1" noEditPoints="1" noAdjustHandles="1" noChangeArrowheads="1" noChangeShapeType="1" noTextEdit="1"/>
              </p:cNvSpPr>
              <p:nvPr/>
            </p:nvSpPr>
            <p:spPr>
              <a:xfrm>
                <a:off x="6852077" y="4282529"/>
                <a:ext cx="1441238" cy="542925"/>
              </a:xfrm>
              <a:prstGeom prst="rect">
                <a:avLst/>
              </a:prstGeom>
              <a:blipFill>
                <a:blip r:embed="rId8"/>
                <a:stretch>
                  <a:fillRect l="-870" r="-870" b="-6667"/>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2273F1C1-6883-04FF-9EB4-FF1984FB1422}"/>
              </a:ext>
            </a:extLst>
          </p:cNvPr>
          <p:cNvCxnSpPr>
            <a:cxnSpLocks/>
            <a:stCxn id="27" idx="3"/>
            <a:endCxn id="9" idx="1"/>
          </p:cNvCxnSpPr>
          <p:nvPr/>
        </p:nvCxnSpPr>
        <p:spPr>
          <a:xfrm flipV="1">
            <a:off x="6296535" y="4553992"/>
            <a:ext cx="555542" cy="4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2AA6CF4-EE4D-B8C9-BDCD-E403454C004F}"/>
              </a:ext>
            </a:extLst>
          </p:cNvPr>
          <p:cNvCxnSpPr>
            <a:cxnSpLocks/>
            <a:stCxn id="9" idx="3"/>
            <a:endCxn id="36" idx="1"/>
          </p:cNvCxnSpPr>
          <p:nvPr/>
        </p:nvCxnSpPr>
        <p:spPr>
          <a:xfrm>
            <a:off x="8293315" y="4553992"/>
            <a:ext cx="6361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0988A8D-645F-6ACF-20AF-ED6A614B0572}"/>
              </a:ext>
            </a:extLst>
          </p:cNvPr>
          <p:cNvSpPr txBox="1"/>
          <p:nvPr/>
        </p:nvSpPr>
        <p:spPr>
          <a:xfrm>
            <a:off x="2026626" y="4833060"/>
            <a:ext cx="1656864" cy="369332"/>
          </a:xfrm>
          <a:prstGeom prst="rect">
            <a:avLst/>
          </a:prstGeom>
          <a:noFill/>
        </p:spPr>
        <p:txBody>
          <a:bodyPr wrap="none" rtlCol="0">
            <a:spAutoFit/>
          </a:bodyPr>
          <a:lstStyle/>
          <a:p>
            <a:r>
              <a:rPr lang="en-US" dirty="0"/>
              <a:t>``block builder’’</a:t>
            </a:r>
          </a:p>
        </p:txBody>
      </p:sp>
    </p:spTree>
    <p:extLst>
      <p:ext uri="{BB962C8B-B14F-4D97-AF65-F5344CB8AC3E}">
        <p14:creationId xmlns:p14="http://schemas.microsoft.com/office/powerpoint/2010/main" val="1224822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p:txBody>
          <a:bodyPr/>
          <a:lstStyle/>
          <a:p>
            <a:r>
              <a:rPr lang="en-US" dirty="0"/>
              <a:t>AMM: Constant Product Market Maker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4255FF-6060-938C-8986-BF819515A8DE}"/>
                  </a:ext>
                </a:extLst>
              </p:cNvPr>
              <p:cNvSpPr>
                <a:spLocks noGrp="1"/>
              </p:cNvSpPr>
              <p:nvPr>
                <p:ph idx="1"/>
              </p:nvPr>
            </p:nvSpPr>
            <p:spPr>
              <a:xfrm>
                <a:off x="838200" y="1692888"/>
                <a:ext cx="10956792" cy="4351338"/>
              </a:xfrm>
            </p:spPr>
            <p:txBody>
              <a:bodyPr>
                <a:normAutofit/>
              </a:bodyPr>
              <a:lstStyle/>
              <a:p>
                <a:pPr marL="514350" indent="-514350">
                  <a:buFont typeface="+mj-lt"/>
                  <a:buAutoNum type="arabicPeriod"/>
                </a:pPr>
                <a:r>
                  <a:rPr lang="en-US" dirty="0"/>
                  <a:t>Locked liquidity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𝑋</m:t>
                        </m:r>
                      </m:e>
                      <m:sub>
                        <m:r>
                          <a:rPr lang="en-US" b="0" i="1" dirty="0" smtClean="0">
                            <a:latin typeface="Cambria Math" panose="02040503050406030204" pitchFamily="18" charset="0"/>
                          </a:rPr>
                          <m:t>𝑖</m:t>
                        </m:r>
                      </m:sub>
                    </m:sSub>
                  </m:oMath>
                </a14:m>
                <a:r>
                  <a:rPr lang="en-US" dirty="0"/>
                  <a:t> units of token </a:t>
                </a:r>
                <a14:m>
                  <m:oMath xmlns:m="http://schemas.openxmlformats.org/officeDocument/2006/math">
                    <m:r>
                      <m:rPr>
                        <m:sty m:val="p"/>
                      </m:rPr>
                      <a:rPr lang="en-US" b="0" i="0" dirty="0" smtClean="0">
                        <a:latin typeface="Cambria Math" panose="02040503050406030204" pitchFamily="18" charset="0"/>
                      </a:rPr>
                      <m:t>i</m:t>
                    </m:r>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1, 2</m:t>
                        </m:r>
                      </m:e>
                    </m:d>
                    <m:r>
                      <a:rPr lang="en-US" b="0" i="0" dirty="0" smtClean="0">
                        <a:latin typeface="Cambria Math" panose="02040503050406030204" pitchFamily="18" charset="0"/>
                      </a:rPr>
                      <m:t>.</m:t>
                    </m:r>
                  </m:oMath>
                </a14:m>
                <a:r>
                  <a:rPr lang="en-US" dirty="0"/>
                  <a:t> Exchange </a:t>
                </a:r>
                <a:r>
                  <a:rPr lang="en-US" b="1" dirty="0">
                    <a:solidFill>
                      <a:schemeClr val="accent6">
                        <a:lumMod val="50000"/>
                      </a:schemeClr>
                    </a:solidFill>
                  </a:rPr>
                  <a:t>state</a:t>
                </a:r>
                <a:r>
                  <a:rPr lang="en-US" dirty="0"/>
                  <a:t> </a:t>
                </a:r>
                <a14:m>
                  <m:oMath xmlns:m="http://schemas.openxmlformats.org/officeDocument/2006/math">
                    <m:d>
                      <m:dPr>
                        <m:ctrlPr>
                          <a:rPr lang="en-US" sz="2800" b="0" i="1" dirty="0" smtClean="0">
                            <a:latin typeface="Cambria Math" panose="02040503050406030204" pitchFamily="18" charset="0"/>
                            <a:ea typeface="Cambria Math" panose="02040503050406030204" pitchFamily="18" charset="0"/>
                          </a:rPr>
                        </m:ctrlPr>
                      </m:dPr>
                      <m:e>
                        <m:sSub>
                          <m:sSubPr>
                            <m:ctrlPr>
                              <a:rPr lang="en-US" sz="2800" b="0" i="1" dirty="0" smtClean="0">
                                <a:latin typeface="Cambria Math" panose="02040503050406030204" pitchFamily="18" charset="0"/>
                                <a:ea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𝑋</m:t>
                            </m:r>
                          </m:e>
                          <m:sub>
                            <m:r>
                              <a:rPr lang="en-US" sz="2800" b="0" i="1" dirty="0" smtClean="0">
                                <a:latin typeface="Cambria Math" panose="02040503050406030204" pitchFamily="18" charset="0"/>
                                <a:ea typeface="Cambria Math" panose="02040503050406030204" pitchFamily="18" charset="0"/>
                              </a:rPr>
                              <m:t>1</m:t>
                            </m:r>
                          </m:sub>
                        </m:sSub>
                        <m:r>
                          <a:rPr lang="en-US" sz="2800" b="0" i="1" dirty="0" smtClean="0">
                            <a:latin typeface="Cambria Math" panose="02040503050406030204" pitchFamily="18" charset="0"/>
                            <a:ea typeface="Cambria Math" panose="02040503050406030204" pitchFamily="18" charset="0"/>
                          </a:rPr>
                          <m:t>,</m:t>
                        </m:r>
                        <m:sSub>
                          <m:sSubPr>
                            <m:ctrlPr>
                              <a:rPr lang="en-US" sz="2800" b="0" i="1" dirty="0" smtClean="0">
                                <a:latin typeface="Cambria Math" panose="02040503050406030204" pitchFamily="18" charset="0"/>
                                <a:ea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𝑋</m:t>
                            </m:r>
                          </m:e>
                          <m:sub>
                            <m:r>
                              <a:rPr lang="en-US" sz="2800" b="0" i="1" dirty="0" smtClean="0">
                                <a:latin typeface="Cambria Math" panose="02040503050406030204" pitchFamily="18" charset="0"/>
                                <a:ea typeface="Cambria Math" panose="02040503050406030204" pitchFamily="18" charset="0"/>
                              </a:rPr>
                              <m:t>2</m:t>
                            </m:r>
                          </m:sub>
                        </m:sSub>
                      </m:e>
                    </m:d>
                  </m:oMath>
                </a14:m>
                <a:endParaRPr lang="en-US" dirty="0"/>
              </a:p>
              <a:p>
                <a:pPr marL="514350" indent="-514350">
                  <a:buFont typeface="+mj-lt"/>
                  <a:buAutoNum type="arabicPeriod"/>
                </a:pPr>
                <a:r>
                  <a:rPr lang="en-US" dirty="0"/>
                  <a:t>Anyone can purchase </a:t>
                </a:r>
                <a:r>
                  <a:rPr lang="en-US" i="1" dirty="0"/>
                  <a:t>q</a:t>
                </a:r>
                <a:r>
                  <a:rPr lang="en-US" dirty="0"/>
                  <a:t> units of token 1, pay </a:t>
                </a:r>
                <a:r>
                  <a:rPr lang="en-US" i="1" dirty="0"/>
                  <a:t>p</a:t>
                </a:r>
                <a:r>
                  <a:rPr lang="en-US" dirty="0"/>
                  <a:t> units of token 2, where</a:t>
                </a:r>
              </a:p>
              <a:p>
                <a:pPr marL="0" indent="0">
                  <a:buNone/>
                </a:pPr>
                <a:endParaRPr lang="en-US" dirty="0"/>
              </a:p>
              <a:p>
                <a:pPr marL="514350" indent="-514350">
                  <a:buFont typeface="+mj-lt"/>
                  <a:buAutoNum type="arabicPeriod" startAt="3"/>
                </a:pPr>
                <a:r>
                  <a:rPr lang="en-US" dirty="0"/>
                  <a:t>Next state </a:t>
                </a:r>
                <a14:m>
                  <m:oMath xmlns:m="http://schemas.openxmlformats.org/officeDocument/2006/math">
                    <m:r>
                      <a:rPr lang="en-US" sz="2800" b="0" i="0" dirty="0" smtClean="0">
                        <a:latin typeface="Cambria Math" panose="02040503050406030204" pitchFamily="18" charset="0"/>
                      </a:rPr>
                      <m:t>(</m:t>
                    </m:r>
                    <m:sSub>
                      <m:sSubPr>
                        <m:ctrlPr>
                          <a:rPr lang="en-US" sz="2800" b="0" i="1" dirty="0" smtClean="0">
                            <a:latin typeface="Cambria Math" panose="02040503050406030204" pitchFamily="18" charset="0"/>
                          </a:rPr>
                        </m:ctrlPr>
                      </m:sSubPr>
                      <m:e>
                        <m:r>
                          <a:rPr lang="en-US" sz="2800" i="1" dirty="0" smtClean="0">
                            <a:latin typeface="Cambria Math" panose="02040503050406030204" pitchFamily="18" charset="0"/>
                          </a:rPr>
                          <m:t>𝑋</m:t>
                        </m:r>
                      </m:e>
                      <m:sub>
                        <m:r>
                          <a:rPr lang="en-US" sz="2800" b="0" i="1" dirty="0" smtClean="0">
                            <a:latin typeface="Cambria Math" panose="02040503050406030204" pitchFamily="18" charset="0"/>
                          </a:rPr>
                          <m:t>1</m:t>
                        </m:r>
                      </m:sub>
                    </m:sSub>
                    <m:r>
                      <a:rPr lang="en-US" sz="2800" b="0" i="1" dirty="0" smtClean="0">
                        <a:latin typeface="Cambria Math" panose="02040503050406030204" pitchFamily="18" charset="0"/>
                      </a:rPr>
                      <m:t>−</m:t>
                    </m:r>
                    <m:r>
                      <a:rPr lang="en-US" sz="2800" b="0" i="1" dirty="0" smtClean="0">
                        <a:latin typeface="Cambria Math" panose="02040503050406030204" pitchFamily="18" charset="0"/>
                      </a:rPr>
                      <m:t>𝑞</m:t>
                    </m:r>
                    <m:r>
                      <a:rPr lang="en-US" sz="2800" b="0" i="1" dirty="0" smtClean="0">
                        <a:latin typeface="Cambria Math" panose="02040503050406030204" pitchFamily="18" charset="0"/>
                      </a:rPr>
                      <m:t>,  </m:t>
                    </m:r>
                    <m:sSub>
                      <m:sSubPr>
                        <m:ctrlPr>
                          <a:rPr lang="en-US" sz="2800" b="0" i="1" dirty="0" smtClean="0">
                            <a:latin typeface="Cambria Math" panose="02040503050406030204" pitchFamily="18" charset="0"/>
                            <a:ea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𝑋</m:t>
                        </m:r>
                      </m:e>
                      <m:sub>
                        <m:r>
                          <a:rPr lang="en-US" sz="2800" b="0" i="1" dirty="0" smtClean="0">
                            <a:latin typeface="Cambria Math" panose="02040503050406030204" pitchFamily="18" charset="0"/>
                            <a:ea typeface="Cambria Math" panose="02040503050406030204" pitchFamily="18" charset="0"/>
                          </a:rPr>
                          <m:t>2</m:t>
                        </m:r>
                      </m:sub>
                    </m:sSub>
                    <m:r>
                      <a:rPr lang="en-US" sz="2800" b="0" i="1" dirty="0" smtClean="0">
                        <a:latin typeface="Cambria Math" panose="02040503050406030204" pitchFamily="18" charset="0"/>
                        <a:ea typeface="Cambria Math" panose="02040503050406030204" pitchFamily="18" charset="0"/>
                      </a:rPr>
                      <m:t>+</m:t>
                    </m:r>
                    <m:r>
                      <a:rPr lang="en-US" sz="2800" b="0" i="1" dirty="0" smtClean="0">
                        <a:latin typeface="Cambria Math" panose="02040503050406030204" pitchFamily="18" charset="0"/>
                        <a:ea typeface="Cambria Math" panose="02040503050406030204" pitchFamily="18" charset="0"/>
                      </a:rPr>
                      <m:t>𝑝</m:t>
                    </m:r>
                    <m:r>
                      <a:rPr lang="en-US" i="1" dirty="0">
                        <a:latin typeface="Cambria Math" panose="02040503050406030204" pitchFamily="18" charset="0"/>
                        <a:ea typeface="Cambria Math" panose="02040503050406030204" pitchFamily="18" charset="0"/>
                      </a:rPr>
                      <m:t>)∈</m:t>
                    </m:r>
                    <m:sSub>
                      <m:sSubPr>
                        <m:ctrlPr>
                          <a:rPr lang="en-US" sz="2800"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𝐿</m:t>
                        </m:r>
                      </m:e>
                      <m:sub>
                        <m:r>
                          <a:rPr lang="en-US" b="0" i="1" dirty="0" smtClean="0">
                            <a:latin typeface="Cambria Math" panose="02040503050406030204" pitchFamily="18" charset="0"/>
                            <a:ea typeface="Cambria Math" panose="02040503050406030204" pitchFamily="18" charset="0"/>
                          </a:rPr>
                          <m:t>𝑐</m:t>
                        </m:r>
                      </m:sub>
                    </m:sSub>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𝜙</m:t>
                    </m:r>
                    <m:r>
                      <a:rPr lang="en-US" b="0" i="1" dirty="0" smtClean="0">
                        <a:latin typeface="Cambria Math" panose="02040503050406030204" pitchFamily="18" charset="0"/>
                        <a:ea typeface="Cambria Math" panose="02040503050406030204" pitchFamily="18" charset="0"/>
                      </a:rPr>
                      <m:t>)</m:t>
                    </m:r>
                  </m:oMath>
                </a14:m>
                <a:r>
                  <a:rPr lang="en-US" dirty="0"/>
                  <a:t>.</a:t>
                </a:r>
              </a:p>
              <a:p>
                <a:endParaRPr lang="en-US" dirty="0"/>
              </a:p>
            </p:txBody>
          </p:sp>
        </mc:Choice>
        <mc:Fallback xmlns="">
          <p:sp>
            <p:nvSpPr>
              <p:cNvPr id="3" name="Content Placeholder 2">
                <a:extLst>
                  <a:ext uri="{FF2B5EF4-FFF2-40B4-BE49-F238E27FC236}">
                    <a16:creationId xmlns:a16="http://schemas.microsoft.com/office/drawing/2014/main" id="{224255FF-6060-938C-8986-BF819515A8DE}"/>
                  </a:ext>
                </a:extLst>
              </p:cNvPr>
              <p:cNvSpPr>
                <a:spLocks noGrp="1" noRot="1" noChangeAspect="1" noMove="1" noResize="1" noEditPoints="1" noAdjustHandles="1" noChangeArrowheads="1" noChangeShapeType="1" noTextEdit="1"/>
              </p:cNvSpPr>
              <p:nvPr>
                <p:ph idx="1"/>
              </p:nvPr>
            </p:nvSpPr>
            <p:spPr>
              <a:xfrm>
                <a:off x="838200" y="1692888"/>
                <a:ext cx="10956792" cy="4351338"/>
              </a:xfrm>
              <a:blipFill>
                <a:blip r:embed="rId4"/>
                <a:stretch>
                  <a:fillRect l="-1159" t="-26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8</a:t>
            </a:fld>
            <a:endParaRPr lang="en-US"/>
          </a:p>
        </p:txBody>
      </p:sp>
      <mc:AlternateContent xmlns:mc="http://schemas.openxmlformats.org/markup-compatibility/2006" xmlns:a14="http://schemas.microsoft.com/office/drawing/2010/main">
        <mc:Choice Requires="a14">
          <p:sp>
            <p:nvSpPr>
              <p:cNvPr id="11" name="TextBox 10">
                <a:hlinkClick r:id="rId5"/>
                <a:extLst>
                  <a:ext uri="{FF2B5EF4-FFF2-40B4-BE49-F238E27FC236}">
                    <a16:creationId xmlns:a16="http://schemas.microsoft.com/office/drawing/2014/main" id="{A169DFC4-AAC1-115A-ABE8-484D65D8B534}"/>
                  </a:ext>
                </a:extLst>
              </p:cNvPr>
              <p:cNvSpPr txBox="1"/>
              <p:nvPr/>
            </p:nvSpPr>
            <p:spPr>
              <a:xfrm>
                <a:off x="2616596" y="2591476"/>
                <a:ext cx="7159400"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b="0" i="1" dirty="0" smtClean="0">
                          <a:latin typeface="Cambria Math" panose="02040503050406030204" pitchFamily="18" charset="0"/>
                        </a:rPr>
                        <m:t>𝜙</m:t>
                      </m:r>
                      <m:d>
                        <m:dPr>
                          <m:ctrlPr>
                            <a:rPr lang="en-US" sz="3200" b="0" i="1" dirty="0" smtClean="0">
                              <a:latin typeface="Cambria Math" panose="02040503050406030204" pitchFamily="18" charset="0"/>
                            </a:rPr>
                          </m:ctrlPr>
                        </m:dPr>
                        <m:e>
                          <m:r>
                            <a:rPr lang="en-US" sz="3200" b="0" i="1" dirty="0" smtClean="0">
                              <a:latin typeface="Cambria Math" panose="02040503050406030204" pitchFamily="18" charset="0"/>
                            </a:rPr>
                            <m:t>𝑋</m:t>
                          </m:r>
                        </m:e>
                      </m:d>
                      <m:r>
                        <a:rPr lang="en-US" sz="3200" b="0" i="1" dirty="0" smtClean="0">
                          <a:latin typeface="Cambria Math" panose="02040503050406030204" pitchFamily="18" charset="0"/>
                        </a:rPr>
                        <m:t>=</m:t>
                      </m:r>
                      <m:sSub>
                        <m:sSubPr>
                          <m:ctrlPr>
                            <a:rPr lang="en-US" sz="3200" i="1" dirty="0">
                              <a:latin typeface="Cambria Math" panose="02040503050406030204" pitchFamily="18" charset="0"/>
                              <a:ea typeface="Cambria Math" panose="02040503050406030204" pitchFamily="18" charset="0"/>
                            </a:rPr>
                          </m:ctrlPr>
                        </m:sSubPr>
                        <m:e>
                          <m:r>
                            <a:rPr lang="en-US" sz="3200" i="1" dirty="0">
                              <a:latin typeface="Cambria Math" panose="02040503050406030204" pitchFamily="18" charset="0"/>
                              <a:ea typeface="Cambria Math" panose="02040503050406030204" pitchFamily="18" charset="0"/>
                            </a:rPr>
                            <m:t>𝑋</m:t>
                          </m:r>
                        </m:e>
                        <m:sub>
                          <m:r>
                            <a:rPr lang="en-US" sz="3200" i="1" dirty="0">
                              <a:latin typeface="Cambria Math" panose="02040503050406030204" pitchFamily="18" charset="0"/>
                              <a:ea typeface="Cambria Math" panose="02040503050406030204" pitchFamily="18" charset="0"/>
                            </a:rPr>
                            <m:t>1</m:t>
                          </m:r>
                        </m:sub>
                      </m:sSub>
                      <m:r>
                        <a:rPr lang="en-US" sz="3200" i="1" dirty="0">
                          <a:latin typeface="Cambria Math" panose="02040503050406030204" pitchFamily="18" charset="0"/>
                          <a:ea typeface="Cambria Math" panose="02040503050406030204" pitchFamily="18" charset="0"/>
                        </a:rPr>
                        <m:t>∙</m:t>
                      </m:r>
                      <m:sSub>
                        <m:sSubPr>
                          <m:ctrlPr>
                            <a:rPr lang="en-US" sz="3200" i="1" dirty="0">
                              <a:latin typeface="Cambria Math" panose="02040503050406030204" pitchFamily="18" charset="0"/>
                              <a:ea typeface="Cambria Math" panose="02040503050406030204" pitchFamily="18" charset="0"/>
                            </a:rPr>
                          </m:ctrlPr>
                        </m:sSubPr>
                        <m:e>
                          <m:r>
                            <a:rPr lang="en-US" sz="3200" i="1" dirty="0">
                              <a:latin typeface="Cambria Math" panose="02040503050406030204" pitchFamily="18" charset="0"/>
                              <a:ea typeface="Cambria Math" panose="02040503050406030204" pitchFamily="18" charset="0"/>
                            </a:rPr>
                            <m:t>𝑋</m:t>
                          </m:r>
                        </m:e>
                        <m:sub>
                          <m:r>
                            <a:rPr lang="en-US" sz="3200" i="1" dirty="0">
                              <a:latin typeface="Cambria Math" panose="02040503050406030204" pitchFamily="18" charset="0"/>
                              <a:ea typeface="Cambria Math" panose="02040503050406030204" pitchFamily="18" charset="0"/>
                            </a:rPr>
                            <m:t>2</m:t>
                          </m:r>
                        </m:sub>
                      </m:sSub>
                      <m:r>
                        <a:rPr lang="en-US" sz="3200" b="0" i="1" dirty="0" smtClean="0">
                          <a:latin typeface="Cambria Math" panose="02040503050406030204" pitchFamily="18" charset="0"/>
                          <a:ea typeface="Cambria Math" panose="02040503050406030204" pitchFamily="18" charset="0"/>
                        </a:rPr>
                        <m:t>=</m:t>
                      </m:r>
                      <m:d>
                        <m:dPr>
                          <m:ctrlPr>
                            <a:rPr lang="en-US" sz="3200" b="0" i="1" dirty="0" smtClean="0">
                              <a:latin typeface="Cambria Math" panose="02040503050406030204" pitchFamily="18" charset="0"/>
                              <a:ea typeface="Cambria Math" panose="02040503050406030204" pitchFamily="18" charset="0"/>
                            </a:rPr>
                          </m:ctrlPr>
                        </m:dPr>
                        <m:e>
                          <m:sSub>
                            <m:sSubPr>
                              <m:ctrlPr>
                                <a:rPr lang="en-US" sz="3200" b="0" i="1" dirty="0" smtClean="0">
                                  <a:latin typeface="Cambria Math" panose="02040503050406030204" pitchFamily="18" charset="0"/>
                                </a:rPr>
                              </m:ctrlPr>
                            </m:sSubPr>
                            <m:e>
                              <m:r>
                                <a:rPr lang="en-US" sz="3200" i="1" dirty="0" smtClean="0">
                                  <a:latin typeface="Cambria Math" panose="02040503050406030204" pitchFamily="18" charset="0"/>
                                </a:rPr>
                                <m:t>𝑋</m:t>
                              </m:r>
                            </m:e>
                            <m:sub>
                              <m:r>
                                <a:rPr lang="en-US" sz="3200" b="0" i="1" dirty="0" smtClean="0">
                                  <a:latin typeface="Cambria Math" panose="02040503050406030204" pitchFamily="18" charset="0"/>
                                </a:rPr>
                                <m:t>1</m:t>
                              </m:r>
                            </m:sub>
                          </m:sSub>
                          <m:r>
                            <a:rPr lang="en-US" sz="3200" b="0" i="1" dirty="0" smtClean="0">
                              <a:latin typeface="Cambria Math" panose="02040503050406030204" pitchFamily="18" charset="0"/>
                            </a:rPr>
                            <m:t>−</m:t>
                          </m:r>
                          <m:r>
                            <a:rPr lang="en-US" sz="3200" b="0" i="1" dirty="0" smtClean="0">
                              <a:latin typeface="Cambria Math" panose="02040503050406030204" pitchFamily="18" charset="0"/>
                            </a:rPr>
                            <m:t>𝑞</m:t>
                          </m:r>
                        </m:e>
                      </m:d>
                      <m:r>
                        <a:rPr lang="en-US" sz="3200" b="0" i="1" dirty="0" smtClean="0">
                          <a:latin typeface="Cambria Math" panose="02040503050406030204" pitchFamily="18" charset="0"/>
                        </a:rPr>
                        <m:t>∙</m:t>
                      </m:r>
                      <m:d>
                        <m:dPr>
                          <m:ctrlPr>
                            <a:rPr lang="en-US" sz="3200" b="0" i="1" dirty="0" smtClean="0">
                              <a:latin typeface="Cambria Math" panose="02040503050406030204" pitchFamily="18" charset="0"/>
                            </a:rPr>
                          </m:ctrlPr>
                        </m:dPr>
                        <m:e>
                          <m:sSub>
                            <m:sSubPr>
                              <m:ctrlPr>
                                <a:rPr lang="en-US" sz="3200" b="0" i="1" dirty="0" smtClean="0">
                                  <a:latin typeface="Cambria Math" panose="02040503050406030204" pitchFamily="18" charset="0"/>
                                  <a:ea typeface="Cambria Math" panose="02040503050406030204" pitchFamily="18" charset="0"/>
                                </a:rPr>
                              </m:ctrlPr>
                            </m:sSubPr>
                            <m:e>
                              <m:r>
                                <a:rPr lang="en-US" sz="3200" b="0" i="1" dirty="0" smtClean="0">
                                  <a:latin typeface="Cambria Math" panose="02040503050406030204" pitchFamily="18" charset="0"/>
                                  <a:ea typeface="Cambria Math" panose="02040503050406030204" pitchFamily="18" charset="0"/>
                                </a:rPr>
                                <m:t>𝑋</m:t>
                              </m:r>
                            </m:e>
                            <m:sub>
                              <m:r>
                                <a:rPr lang="en-US" sz="3200" b="0" i="1" dirty="0" smtClean="0">
                                  <a:latin typeface="Cambria Math" panose="02040503050406030204" pitchFamily="18" charset="0"/>
                                  <a:ea typeface="Cambria Math" panose="02040503050406030204" pitchFamily="18" charset="0"/>
                                </a:rPr>
                                <m:t>2</m:t>
                              </m:r>
                            </m:sub>
                          </m:sSub>
                          <m:r>
                            <a:rPr lang="en-US" sz="3200" b="0" i="1" dirty="0" smtClean="0">
                              <a:latin typeface="Cambria Math" panose="02040503050406030204" pitchFamily="18" charset="0"/>
                              <a:ea typeface="Cambria Math" panose="02040503050406030204" pitchFamily="18" charset="0"/>
                            </a:rPr>
                            <m:t>+</m:t>
                          </m:r>
                          <m:r>
                            <a:rPr lang="en-US" sz="3200" b="0" i="1" dirty="0" smtClean="0">
                              <a:latin typeface="Cambria Math" panose="02040503050406030204" pitchFamily="18" charset="0"/>
                              <a:ea typeface="Cambria Math" panose="02040503050406030204" pitchFamily="18" charset="0"/>
                            </a:rPr>
                            <m:t>𝑝</m:t>
                          </m:r>
                        </m:e>
                      </m:d>
                    </m:oMath>
                  </m:oMathPara>
                </a14:m>
                <a:endParaRPr lang="en-US" sz="3200" dirty="0"/>
              </a:p>
            </p:txBody>
          </p:sp>
        </mc:Choice>
        <mc:Fallback xmlns="">
          <p:sp>
            <p:nvSpPr>
              <p:cNvPr id="11" name="TextBox 10">
                <a:hlinkClick r:id="rId8"/>
                <a:extLst>
                  <a:ext uri="{FF2B5EF4-FFF2-40B4-BE49-F238E27FC236}">
                    <a16:creationId xmlns:a16="http://schemas.microsoft.com/office/drawing/2014/main" id="{A169DFC4-AAC1-115A-ABE8-484D65D8B534}"/>
                  </a:ext>
                </a:extLst>
              </p:cNvPr>
              <p:cNvSpPr txBox="1">
                <a:spLocks noRot="1" noChangeAspect="1" noMove="1" noResize="1" noEditPoints="1" noAdjustHandles="1" noChangeArrowheads="1" noChangeShapeType="1" noTextEdit="1"/>
              </p:cNvSpPr>
              <p:nvPr/>
            </p:nvSpPr>
            <p:spPr>
              <a:xfrm>
                <a:off x="2616596" y="2591476"/>
                <a:ext cx="7159400" cy="584775"/>
              </a:xfrm>
              <a:prstGeom prst="rect">
                <a:avLst/>
              </a:prstGeom>
              <a:blipFill>
                <a:blip r:embed="rId9"/>
                <a:stretch>
                  <a:fillRect b="-19149"/>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795EFA4B-9689-4141-93A0-CE8CF891AE35}"/>
              </a:ext>
            </a:extLst>
          </p:cNvPr>
          <p:cNvCxnSpPr>
            <a:cxnSpLocks/>
          </p:cNvCxnSpPr>
          <p:nvPr/>
        </p:nvCxnSpPr>
        <p:spPr>
          <a:xfrm flipV="1">
            <a:off x="3813027" y="6337493"/>
            <a:ext cx="4658962" cy="328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FFADF5D-49FB-0A4E-87CA-FA707AA4CDBE}"/>
              </a:ext>
            </a:extLst>
          </p:cNvPr>
          <p:cNvCxnSpPr>
            <a:cxnSpLocks/>
          </p:cNvCxnSpPr>
          <p:nvPr/>
        </p:nvCxnSpPr>
        <p:spPr>
          <a:xfrm flipH="1" flipV="1">
            <a:off x="3813027" y="3918692"/>
            <a:ext cx="8878" cy="245161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EFABC66-41EE-7C47-975E-3E55EBD2C893}"/>
              </a:ext>
            </a:extLst>
          </p:cNvPr>
          <p:cNvSpPr txBox="1"/>
          <p:nvPr/>
        </p:nvSpPr>
        <p:spPr>
          <a:xfrm>
            <a:off x="7252268" y="6402453"/>
            <a:ext cx="1742144" cy="369332"/>
          </a:xfrm>
          <a:prstGeom prst="rect">
            <a:avLst/>
          </a:prstGeom>
          <a:noFill/>
        </p:spPr>
        <p:txBody>
          <a:bodyPr wrap="none" rtlCol="0">
            <a:spAutoFit/>
          </a:bodyPr>
          <a:lstStyle/>
          <a:p>
            <a:r>
              <a:rPr lang="en-US" dirty="0"/>
              <a:t>Token 1 reserves</a:t>
            </a:r>
          </a:p>
        </p:txBody>
      </p:sp>
      <p:sp>
        <p:nvSpPr>
          <p:cNvPr id="19" name="TextBox 18">
            <a:extLst>
              <a:ext uri="{FF2B5EF4-FFF2-40B4-BE49-F238E27FC236}">
                <a16:creationId xmlns:a16="http://schemas.microsoft.com/office/drawing/2014/main" id="{B9A377A9-C46F-4D47-8E57-F4F3A8E5E934}"/>
              </a:ext>
            </a:extLst>
          </p:cNvPr>
          <p:cNvSpPr txBox="1"/>
          <p:nvPr/>
        </p:nvSpPr>
        <p:spPr>
          <a:xfrm rot="16200000">
            <a:off x="2626785" y="4893366"/>
            <a:ext cx="1742144" cy="369332"/>
          </a:xfrm>
          <a:prstGeom prst="rect">
            <a:avLst/>
          </a:prstGeom>
          <a:noFill/>
        </p:spPr>
        <p:txBody>
          <a:bodyPr wrap="none" rtlCol="0">
            <a:spAutoFit/>
          </a:bodyPr>
          <a:lstStyle/>
          <a:p>
            <a:r>
              <a:rPr lang="en-US" dirty="0"/>
              <a:t>Token 2 reserves</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82FB7A3-56CB-6042-AE5D-5BBEEF9340B6}"/>
                  </a:ext>
                </a:extLst>
              </p:cNvPr>
              <p:cNvSpPr txBox="1"/>
              <p:nvPr/>
            </p:nvSpPr>
            <p:spPr>
              <a:xfrm>
                <a:off x="4373852" y="6351650"/>
                <a:ext cx="1069442" cy="3781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b="0" i="1" dirty="0" smtClean="0">
                              <a:latin typeface="Cambria Math" panose="02040503050406030204" pitchFamily="18" charset="0"/>
                            </a:rPr>
                          </m:ctrlPr>
                        </m:sSubSupPr>
                        <m:e>
                          <m:r>
                            <a:rPr lang="en-US" b="0" i="1" dirty="0" smtClean="0">
                              <a:latin typeface="Cambria Math" panose="02040503050406030204" pitchFamily="18" charset="0"/>
                            </a:rPr>
                            <m:t>𝑋</m:t>
                          </m:r>
                        </m:e>
                        <m:sub>
                          <m:r>
                            <a:rPr lang="en-US" b="0" i="1" dirty="0" smtClean="0">
                              <a:latin typeface="Cambria Math" panose="02040503050406030204" pitchFamily="18" charset="0"/>
                            </a:rPr>
                            <m:t>1</m:t>
                          </m:r>
                        </m:sub>
                        <m:sup>
                          <m:r>
                            <a:rPr lang="en-US" b="0" i="1" dirty="0" smtClean="0">
                              <a:latin typeface="Cambria Math" panose="02040503050406030204" pitchFamily="18" charset="0"/>
                            </a:rPr>
                            <m:t>′</m:t>
                          </m:r>
                        </m:sup>
                      </m:sSubSup>
                    </m:oMath>
                  </m:oMathPara>
                </a14:m>
                <a:endParaRPr lang="en-US" dirty="0"/>
              </a:p>
            </p:txBody>
          </p:sp>
        </mc:Choice>
        <mc:Fallback xmlns="">
          <p:sp>
            <p:nvSpPr>
              <p:cNvPr id="20" name="TextBox 19">
                <a:extLst>
                  <a:ext uri="{FF2B5EF4-FFF2-40B4-BE49-F238E27FC236}">
                    <a16:creationId xmlns:a16="http://schemas.microsoft.com/office/drawing/2014/main" id="{382FB7A3-56CB-6042-AE5D-5BBEEF9340B6}"/>
                  </a:ext>
                </a:extLst>
              </p:cNvPr>
              <p:cNvSpPr txBox="1">
                <a:spLocks noRot="1" noChangeAspect="1" noMove="1" noResize="1" noEditPoints="1" noAdjustHandles="1" noChangeArrowheads="1" noChangeShapeType="1" noTextEdit="1"/>
              </p:cNvSpPr>
              <p:nvPr/>
            </p:nvSpPr>
            <p:spPr>
              <a:xfrm>
                <a:off x="4373852" y="6351650"/>
                <a:ext cx="1069442" cy="37818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CCBF0C9-6CD2-7A49-9537-07929098B726}"/>
                  </a:ext>
                </a:extLst>
              </p:cNvPr>
              <p:cNvSpPr txBox="1"/>
              <p:nvPr/>
            </p:nvSpPr>
            <p:spPr>
              <a:xfrm>
                <a:off x="6190540" y="6349233"/>
                <a:ext cx="80695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𝑋</m:t>
                          </m:r>
                        </m:e>
                        <m:sub>
                          <m:r>
                            <a:rPr lang="en-US" i="1" dirty="0" smtClean="0">
                              <a:latin typeface="Cambria Math" panose="02040503050406030204" pitchFamily="18" charset="0"/>
                            </a:rPr>
                            <m:t>1</m:t>
                          </m:r>
                        </m:sub>
                      </m:sSub>
                    </m:oMath>
                  </m:oMathPara>
                </a14:m>
                <a:endParaRPr lang="en-US" dirty="0"/>
              </a:p>
            </p:txBody>
          </p:sp>
        </mc:Choice>
        <mc:Fallback xmlns="">
          <p:sp>
            <p:nvSpPr>
              <p:cNvPr id="21" name="TextBox 20">
                <a:extLst>
                  <a:ext uri="{FF2B5EF4-FFF2-40B4-BE49-F238E27FC236}">
                    <a16:creationId xmlns:a16="http://schemas.microsoft.com/office/drawing/2014/main" id="{ECCBF0C9-6CD2-7A49-9537-07929098B726}"/>
                  </a:ext>
                </a:extLst>
              </p:cNvPr>
              <p:cNvSpPr txBox="1">
                <a:spLocks noRot="1" noChangeAspect="1" noMove="1" noResize="1" noEditPoints="1" noAdjustHandles="1" noChangeArrowheads="1" noChangeShapeType="1" noTextEdit="1"/>
              </p:cNvSpPr>
              <p:nvPr/>
            </p:nvSpPr>
            <p:spPr>
              <a:xfrm>
                <a:off x="6190540" y="6349233"/>
                <a:ext cx="806957" cy="369332"/>
              </a:xfrm>
              <a:prstGeom prst="rect">
                <a:avLst/>
              </a:prstGeom>
              <a:blipFill>
                <a:blip r:embed="rId11"/>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E67715D3-99BF-D342-8198-A5FD07527CE0}"/>
              </a:ext>
            </a:extLst>
          </p:cNvPr>
          <p:cNvSpPr txBox="1"/>
          <p:nvPr/>
        </p:nvSpPr>
        <p:spPr>
          <a:xfrm>
            <a:off x="3639697" y="6351411"/>
            <a:ext cx="1069442" cy="369332"/>
          </a:xfrm>
          <a:prstGeom prst="rect">
            <a:avLst/>
          </a:prstGeom>
          <a:noFill/>
        </p:spPr>
        <p:txBody>
          <a:bodyPr wrap="square">
            <a:spAutoFit/>
          </a:bodyPr>
          <a:lstStyle/>
          <a:p>
            <a:endParaRPr lang="en-US" dirty="0"/>
          </a:p>
        </p:txBody>
      </p:sp>
      <p:sp>
        <p:nvSpPr>
          <p:cNvPr id="27" name="Oval 26">
            <a:extLst>
              <a:ext uri="{FF2B5EF4-FFF2-40B4-BE49-F238E27FC236}">
                <a16:creationId xmlns:a16="http://schemas.microsoft.com/office/drawing/2014/main" id="{A707CE5C-674C-8545-B372-ED8CEE7D18B3}"/>
              </a:ext>
            </a:extLst>
          </p:cNvPr>
          <p:cNvSpPr/>
          <p:nvPr/>
        </p:nvSpPr>
        <p:spPr>
          <a:xfrm>
            <a:off x="4881105" y="5487448"/>
            <a:ext cx="45719" cy="45719"/>
          </a:xfrm>
          <a:prstGeom prst="ellipse">
            <a:avLst/>
          </a:prstGeom>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ED1290E4-0E79-A24A-8927-64D19F5463F0}"/>
              </a:ext>
            </a:extLst>
          </p:cNvPr>
          <p:cNvSpPr/>
          <p:nvPr/>
        </p:nvSpPr>
        <p:spPr>
          <a:xfrm>
            <a:off x="6571910" y="6131244"/>
            <a:ext cx="45719" cy="45719"/>
          </a:xfrm>
          <a:prstGeom prst="ellipse">
            <a:avLst/>
          </a:prstGeom>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750DB23-EC0A-2B43-8A7C-7B21F312BE66}"/>
              </a:ext>
            </a:extLst>
          </p:cNvPr>
          <p:cNvSpPr/>
          <p:nvPr/>
        </p:nvSpPr>
        <p:spPr>
          <a:xfrm>
            <a:off x="4109599" y="4417713"/>
            <a:ext cx="45719" cy="45719"/>
          </a:xfrm>
          <a:prstGeom prst="ellipse">
            <a:avLst/>
          </a:prstGeom>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7EED0787-60EA-A044-B51A-9C03BF75E37E}"/>
              </a:ext>
            </a:extLst>
          </p:cNvPr>
          <p:cNvSpPr/>
          <p:nvPr/>
        </p:nvSpPr>
        <p:spPr>
          <a:xfrm>
            <a:off x="5864515" y="5991786"/>
            <a:ext cx="45719" cy="45719"/>
          </a:xfrm>
          <a:prstGeom prst="ellipse">
            <a:avLst/>
          </a:prstGeom>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B0448E2-1F06-9742-B950-5CEDF98240FC}"/>
                  </a:ext>
                </a:extLst>
              </p:cNvPr>
              <p:cNvSpPr txBox="1"/>
              <p:nvPr/>
            </p:nvSpPr>
            <p:spPr>
              <a:xfrm>
                <a:off x="6078403" y="5414136"/>
                <a:ext cx="39565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𝑞</m:t>
                      </m:r>
                    </m:oMath>
                  </m:oMathPara>
                </a14:m>
                <a:endParaRPr lang="en-US" dirty="0"/>
              </a:p>
            </p:txBody>
          </p:sp>
        </mc:Choice>
        <mc:Fallback xmlns="">
          <p:sp>
            <p:nvSpPr>
              <p:cNvPr id="35" name="TextBox 34">
                <a:extLst>
                  <a:ext uri="{FF2B5EF4-FFF2-40B4-BE49-F238E27FC236}">
                    <a16:creationId xmlns:a16="http://schemas.microsoft.com/office/drawing/2014/main" id="{CB0448E2-1F06-9742-B950-5CEDF98240FC}"/>
                  </a:ext>
                </a:extLst>
              </p:cNvPr>
              <p:cNvSpPr txBox="1">
                <a:spLocks noRot="1" noChangeAspect="1" noMove="1" noResize="1" noEditPoints="1" noAdjustHandles="1" noChangeArrowheads="1" noChangeShapeType="1" noTextEdit="1"/>
              </p:cNvSpPr>
              <p:nvPr/>
            </p:nvSpPr>
            <p:spPr>
              <a:xfrm>
                <a:off x="6078403" y="5414136"/>
                <a:ext cx="395655" cy="369332"/>
              </a:xfrm>
              <a:prstGeom prst="rect">
                <a:avLst/>
              </a:prstGeom>
              <a:blipFill>
                <a:blip r:embed="rId12"/>
                <a:stretch>
                  <a:fillRect b="-6667"/>
                </a:stretch>
              </a:blipFill>
            </p:spPr>
            <p:txBody>
              <a:bodyPr/>
              <a:lstStyle/>
              <a:p>
                <a:r>
                  <a:rPr lang="en-US">
                    <a:noFill/>
                  </a:rPr>
                  <a:t> </a:t>
                </a:r>
              </a:p>
            </p:txBody>
          </p:sp>
        </mc:Fallback>
      </mc:AlternateContent>
      <p:sp>
        <p:nvSpPr>
          <p:cNvPr id="36" name="Right Brace 35">
            <a:extLst>
              <a:ext uri="{FF2B5EF4-FFF2-40B4-BE49-F238E27FC236}">
                <a16:creationId xmlns:a16="http://schemas.microsoft.com/office/drawing/2014/main" id="{B361299D-9B33-E544-BD91-A92379E80C74}"/>
              </a:ext>
            </a:extLst>
          </p:cNvPr>
          <p:cNvSpPr/>
          <p:nvPr/>
        </p:nvSpPr>
        <p:spPr>
          <a:xfrm rot="16200000">
            <a:off x="6199809" y="5531832"/>
            <a:ext cx="100502" cy="6437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0CCE0EFD-2256-9249-94B6-B885EB739E4C}"/>
                  </a:ext>
                </a:extLst>
              </p:cNvPr>
              <p:cNvSpPr txBox="1"/>
              <p:nvPr/>
            </p:nvSpPr>
            <p:spPr>
              <a:xfrm>
                <a:off x="4328296" y="3830570"/>
                <a:ext cx="39565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𝑞</m:t>
                      </m:r>
                    </m:oMath>
                  </m:oMathPara>
                </a14:m>
                <a:endParaRPr lang="en-US" dirty="0"/>
              </a:p>
            </p:txBody>
          </p:sp>
        </mc:Choice>
        <mc:Fallback xmlns="">
          <p:sp>
            <p:nvSpPr>
              <p:cNvPr id="37" name="TextBox 36">
                <a:extLst>
                  <a:ext uri="{FF2B5EF4-FFF2-40B4-BE49-F238E27FC236}">
                    <a16:creationId xmlns:a16="http://schemas.microsoft.com/office/drawing/2014/main" id="{0CCE0EFD-2256-9249-94B6-B885EB739E4C}"/>
                  </a:ext>
                </a:extLst>
              </p:cNvPr>
              <p:cNvSpPr txBox="1">
                <a:spLocks noRot="1" noChangeAspect="1" noMove="1" noResize="1" noEditPoints="1" noAdjustHandles="1" noChangeArrowheads="1" noChangeShapeType="1" noTextEdit="1"/>
              </p:cNvSpPr>
              <p:nvPr/>
            </p:nvSpPr>
            <p:spPr>
              <a:xfrm>
                <a:off x="4328296" y="3830570"/>
                <a:ext cx="395655" cy="369332"/>
              </a:xfrm>
              <a:prstGeom prst="rect">
                <a:avLst/>
              </a:prstGeom>
              <a:blipFill>
                <a:blip r:embed="rId13"/>
                <a:stretch>
                  <a:fillRect b="-10000"/>
                </a:stretch>
              </a:blipFill>
            </p:spPr>
            <p:txBody>
              <a:bodyPr/>
              <a:lstStyle/>
              <a:p>
                <a:r>
                  <a:rPr lang="en-US">
                    <a:noFill/>
                  </a:rPr>
                  <a:t> </a:t>
                </a:r>
              </a:p>
            </p:txBody>
          </p:sp>
        </mc:Fallback>
      </mc:AlternateContent>
      <p:sp>
        <p:nvSpPr>
          <p:cNvPr id="38" name="Right Brace 37">
            <a:extLst>
              <a:ext uri="{FF2B5EF4-FFF2-40B4-BE49-F238E27FC236}">
                <a16:creationId xmlns:a16="http://schemas.microsoft.com/office/drawing/2014/main" id="{228D0685-6A22-2245-837A-593662969271}"/>
              </a:ext>
            </a:extLst>
          </p:cNvPr>
          <p:cNvSpPr/>
          <p:nvPr/>
        </p:nvSpPr>
        <p:spPr>
          <a:xfrm rot="16200000">
            <a:off x="4469552" y="3929640"/>
            <a:ext cx="72171" cy="66702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ight Brace 38">
            <a:extLst>
              <a:ext uri="{FF2B5EF4-FFF2-40B4-BE49-F238E27FC236}">
                <a16:creationId xmlns:a16="http://schemas.microsoft.com/office/drawing/2014/main" id="{9DF6A94D-03E2-D441-8CF5-F0C06E87723A}"/>
              </a:ext>
            </a:extLst>
          </p:cNvPr>
          <p:cNvSpPr/>
          <p:nvPr/>
        </p:nvSpPr>
        <p:spPr>
          <a:xfrm>
            <a:off x="4993045" y="4402749"/>
            <a:ext cx="81882" cy="10468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ight Brace 39">
            <a:extLst>
              <a:ext uri="{FF2B5EF4-FFF2-40B4-BE49-F238E27FC236}">
                <a16:creationId xmlns:a16="http://schemas.microsoft.com/office/drawing/2014/main" id="{C10F4751-3BE7-F545-88E3-11313E66FF12}"/>
              </a:ext>
            </a:extLst>
          </p:cNvPr>
          <p:cNvSpPr/>
          <p:nvPr/>
        </p:nvSpPr>
        <p:spPr>
          <a:xfrm>
            <a:off x="6736568" y="5906260"/>
            <a:ext cx="45719" cy="20167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DE6B775-1E20-5F45-B3B7-6ECCDE11A99E}"/>
                  </a:ext>
                </a:extLst>
              </p:cNvPr>
              <p:cNvSpPr txBox="1"/>
              <p:nvPr/>
            </p:nvSpPr>
            <p:spPr>
              <a:xfrm>
                <a:off x="5119084" y="4763404"/>
                <a:ext cx="1038430" cy="369332"/>
              </a:xfrm>
              <a:prstGeom prst="rect">
                <a:avLst/>
              </a:prstGeom>
              <a:noFill/>
            </p:spPr>
            <p:txBody>
              <a:bodyPr wrap="square">
                <a:spAutoFit/>
              </a:bodyPr>
              <a:lstStyle/>
              <a:p>
                <a:r>
                  <a:rPr lang="en-US" b="0" dirty="0"/>
                  <a:t>Cost </a:t>
                </a:r>
                <a14:m>
                  <m:oMath xmlns:m="http://schemas.openxmlformats.org/officeDocument/2006/math">
                    <m:r>
                      <a:rPr lang="en-US" b="0" i="1" dirty="0" smtClean="0">
                        <a:latin typeface="Cambria Math" panose="02040503050406030204" pitchFamily="18" charset="0"/>
                      </a:rPr>
                      <m:t>𝑝</m:t>
                    </m:r>
                  </m:oMath>
                </a14:m>
                <a:endParaRPr lang="en-US" dirty="0"/>
              </a:p>
            </p:txBody>
          </p:sp>
        </mc:Choice>
        <mc:Fallback xmlns="">
          <p:sp>
            <p:nvSpPr>
              <p:cNvPr id="41" name="TextBox 40">
                <a:extLst>
                  <a:ext uri="{FF2B5EF4-FFF2-40B4-BE49-F238E27FC236}">
                    <a16:creationId xmlns:a16="http://schemas.microsoft.com/office/drawing/2014/main" id="{0DE6B775-1E20-5F45-B3B7-6ECCDE11A99E}"/>
                  </a:ext>
                </a:extLst>
              </p:cNvPr>
              <p:cNvSpPr txBox="1">
                <a:spLocks noRot="1" noChangeAspect="1" noMove="1" noResize="1" noEditPoints="1" noAdjustHandles="1" noChangeArrowheads="1" noChangeShapeType="1" noTextEdit="1"/>
              </p:cNvSpPr>
              <p:nvPr/>
            </p:nvSpPr>
            <p:spPr>
              <a:xfrm>
                <a:off x="5119084" y="4763404"/>
                <a:ext cx="1038430" cy="369332"/>
              </a:xfrm>
              <a:prstGeom prst="rect">
                <a:avLst/>
              </a:prstGeom>
              <a:blipFill>
                <a:blip r:embed="rId14"/>
                <a:stretch>
                  <a:fillRect l="-6098" t="-6452"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1004DBD-4213-934A-96AB-14CEC5C22D28}"/>
                  </a:ext>
                </a:extLst>
              </p:cNvPr>
              <p:cNvSpPr txBox="1"/>
              <p:nvPr/>
            </p:nvSpPr>
            <p:spPr>
              <a:xfrm>
                <a:off x="6778477" y="5816793"/>
                <a:ext cx="1192836" cy="369332"/>
              </a:xfrm>
              <a:prstGeom prst="rect">
                <a:avLst/>
              </a:prstGeom>
              <a:noFill/>
            </p:spPr>
            <p:txBody>
              <a:bodyPr wrap="square">
                <a:spAutoFit/>
              </a:bodyPr>
              <a:lstStyle/>
              <a:p>
                <a:r>
                  <a:rPr lang="en-US" b="0" dirty="0"/>
                  <a:t>Cost </a:t>
                </a:r>
                <a14:m>
                  <m:oMath xmlns:m="http://schemas.openxmlformats.org/officeDocument/2006/math">
                    <m:r>
                      <a:rPr lang="en-US" b="0" i="1" smtClean="0">
                        <a:latin typeface="Cambria Math" panose="02040503050406030204" pitchFamily="18" charset="0"/>
                      </a:rPr>
                      <m:t>𝑝</m:t>
                    </m:r>
                  </m:oMath>
                </a14:m>
                <a:endParaRPr lang="en-US" dirty="0"/>
              </a:p>
            </p:txBody>
          </p:sp>
        </mc:Choice>
        <mc:Fallback xmlns="">
          <p:sp>
            <p:nvSpPr>
              <p:cNvPr id="42" name="TextBox 41">
                <a:extLst>
                  <a:ext uri="{FF2B5EF4-FFF2-40B4-BE49-F238E27FC236}">
                    <a16:creationId xmlns:a16="http://schemas.microsoft.com/office/drawing/2014/main" id="{D1004DBD-4213-934A-96AB-14CEC5C22D28}"/>
                  </a:ext>
                </a:extLst>
              </p:cNvPr>
              <p:cNvSpPr txBox="1">
                <a:spLocks noRot="1" noChangeAspect="1" noMove="1" noResize="1" noEditPoints="1" noAdjustHandles="1" noChangeArrowheads="1" noChangeShapeType="1" noTextEdit="1"/>
              </p:cNvSpPr>
              <p:nvPr/>
            </p:nvSpPr>
            <p:spPr>
              <a:xfrm>
                <a:off x="6778477" y="5816793"/>
                <a:ext cx="1192836" cy="369332"/>
              </a:xfrm>
              <a:prstGeom prst="rect">
                <a:avLst/>
              </a:prstGeom>
              <a:blipFill>
                <a:blip r:embed="rId15"/>
                <a:stretch>
                  <a:fillRect l="-4211" t="-3226" b="-22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BA1C147-7717-8C48-8FCB-E266C1B32BB3}"/>
                  </a:ext>
                </a:extLst>
              </p:cNvPr>
              <p:cNvSpPr txBox="1"/>
              <p:nvPr/>
            </p:nvSpPr>
            <p:spPr>
              <a:xfrm>
                <a:off x="7188619" y="3917937"/>
                <a:ext cx="178920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𝑐</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𝜙</m:t>
                          </m:r>
                        </m:e>
                      </m:d>
                      <m:r>
                        <a:rPr lang="en-US" b="0" i="1" smtClean="0">
                          <a:latin typeface="Cambria Math" panose="02040503050406030204" pitchFamily="18" charset="0"/>
                        </a:rPr>
                        <m:t>:</m:t>
                      </m:r>
                      <m:r>
                        <a:rPr lang="en-US" b="0" i="1" smtClean="0">
                          <a:latin typeface="Cambria Math" panose="02040503050406030204" pitchFamily="18" charset="0"/>
                        </a:rPr>
                        <m:t>𝑙𝑒𝑣𝑒𝑙</m:t>
                      </m:r>
                      <m:r>
                        <a:rPr lang="en-US" b="0" i="1" smtClean="0">
                          <a:latin typeface="Cambria Math" panose="02040503050406030204" pitchFamily="18" charset="0"/>
                        </a:rPr>
                        <m:t> </m:t>
                      </m:r>
                      <m:r>
                        <a:rPr lang="en-US" b="0" i="1" smtClean="0">
                          <a:latin typeface="Cambria Math" panose="02040503050406030204" pitchFamily="18" charset="0"/>
                        </a:rPr>
                        <m:t>𝑠𝑒𝑡</m:t>
                      </m:r>
                    </m:oMath>
                  </m:oMathPara>
                </a14:m>
                <a:endParaRPr lang="en-US" dirty="0"/>
              </a:p>
            </p:txBody>
          </p:sp>
        </mc:Choice>
        <mc:Fallback xmlns="">
          <p:sp>
            <p:nvSpPr>
              <p:cNvPr id="43" name="TextBox 42">
                <a:extLst>
                  <a:ext uri="{FF2B5EF4-FFF2-40B4-BE49-F238E27FC236}">
                    <a16:creationId xmlns:a16="http://schemas.microsoft.com/office/drawing/2014/main" id="{2BA1C147-7717-8C48-8FCB-E266C1B32BB3}"/>
                  </a:ext>
                </a:extLst>
              </p:cNvPr>
              <p:cNvSpPr txBox="1">
                <a:spLocks noRot="1" noChangeAspect="1" noMove="1" noResize="1" noEditPoints="1" noAdjustHandles="1" noChangeArrowheads="1" noChangeShapeType="1" noTextEdit="1"/>
              </p:cNvSpPr>
              <p:nvPr/>
            </p:nvSpPr>
            <p:spPr>
              <a:xfrm>
                <a:off x="7188619" y="3917937"/>
                <a:ext cx="1789208" cy="369332"/>
              </a:xfrm>
              <a:prstGeom prst="rect">
                <a:avLst/>
              </a:prstGeom>
              <a:blipFill>
                <a:blip r:embed="rId16"/>
                <a:stretch>
                  <a:fillRect b="-16667"/>
                </a:stretch>
              </a:blipFill>
            </p:spPr>
            <p:txBody>
              <a:bodyPr/>
              <a:lstStyle/>
              <a:p>
                <a:r>
                  <a:rPr lang="en-US">
                    <a:noFill/>
                  </a:rPr>
                  <a:t> </a:t>
                </a:r>
              </a:p>
            </p:txBody>
          </p:sp>
        </mc:Fallback>
      </mc:AlternateContent>
      <p:sp>
        <p:nvSpPr>
          <p:cNvPr id="44" name="Arc 43">
            <a:extLst>
              <a:ext uri="{FF2B5EF4-FFF2-40B4-BE49-F238E27FC236}">
                <a16:creationId xmlns:a16="http://schemas.microsoft.com/office/drawing/2014/main" id="{D9ACC2B5-3C85-CA4D-9892-5DF5128C4884}"/>
              </a:ext>
            </a:extLst>
          </p:cNvPr>
          <p:cNvSpPr/>
          <p:nvPr/>
        </p:nvSpPr>
        <p:spPr>
          <a:xfrm rot="10800000">
            <a:off x="4043891" y="1825625"/>
            <a:ext cx="5902279" cy="4351338"/>
          </a:xfrm>
          <a:prstGeom prst="arc">
            <a:avLst>
              <a:gd name="adj1" fmla="val 16200000"/>
              <a:gd name="adj2" fmla="val 2156677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122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P spid="27" grpId="0" animBg="1"/>
      <p:bldP spid="33" grpId="0" animBg="1"/>
      <p:bldP spid="34" grpId="0" animBg="1"/>
      <p:bldP spid="35" grpId="0"/>
      <p:bldP spid="36" grpId="0" animBg="1"/>
      <p:bldP spid="37" grpId="0"/>
      <p:bldP spid="38" grpId="0" animBg="1"/>
      <p:bldP spid="39" grpId="0" animBg="1"/>
      <p:bldP spid="40" grpId="0" animBg="1"/>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1587B-4A13-966A-FA3F-D4F40C6E9C0C}"/>
              </a:ext>
            </a:extLst>
          </p:cNvPr>
          <p:cNvSpPr>
            <a:spLocks noGrp="1"/>
          </p:cNvSpPr>
          <p:nvPr>
            <p:ph type="title"/>
          </p:nvPr>
        </p:nvSpPr>
        <p:spPr/>
        <p:txBody>
          <a:bodyPr/>
          <a:lstStyle/>
          <a:p>
            <a:r>
              <a:rPr lang="en-US" dirty="0"/>
              <a:t>Challenge: Maximal Extractable Value</a:t>
            </a:r>
          </a:p>
        </p:txBody>
      </p:sp>
      <p:sp>
        <p:nvSpPr>
          <p:cNvPr id="3" name="Content Placeholder 2">
            <a:extLst>
              <a:ext uri="{FF2B5EF4-FFF2-40B4-BE49-F238E27FC236}">
                <a16:creationId xmlns:a16="http://schemas.microsoft.com/office/drawing/2014/main" id="{224255FF-6060-938C-8986-BF819515A8DE}"/>
              </a:ext>
            </a:extLst>
          </p:cNvPr>
          <p:cNvSpPr>
            <a:spLocks noGrp="1"/>
          </p:cNvSpPr>
          <p:nvPr>
            <p:ph idx="1"/>
          </p:nvPr>
        </p:nvSpPr>
        <p:spPr>
          <a:xfrm>
            <a:off x="845395" y="1818934"/>
            <a:ext cx="10847071" cy="4351338"/>
          </a:xfrm>
        </p:spPr>
        <p:txBody>
          <a:bodyPr/>
          <a:lstStyle/>
          <a:p>
            <a:pPr marL="0" indent="0">
              <a:buNone/>
            </a:pPr>
            <a:r>
              <a:rPr lang="en-US" dirty="0"/>
              <a:t>A sequencer can </a:t>
            </a:r>
            <a:r>
              <a:rPr lang="en-US" b="1" dirty="0">
                <a:solidFill>
                  <a:srgbClr val="C00000"/>
                </a:solidFill>
              </a:rPr>
              <a:t>manipulate</a:t>
            </a:r>
            <a:r>
              <a:rPr lang="en-US" dirty="0"/>
              <a:t> market clearing by </a:t>
            </a:r>
            <a:r>
              <a:rPr lang="en-US" dirty="0">
                <a:solidFill>
                  <a:srgbClr val="C00000"/>
                </a:solidFill>
              </a:rPr>
              <a:t>adding and reordering </a:t>
            </a:r>
            <a:r>
              <a:rPr lang="en-US" dirty="0"/>
              <a:t>transactions in a block. For example, a </a:t>
            </a:r>
            <a:r>
              <a:rPr lang="en-US" dirty="0">
                <a:solidFill>
                  <a:srgbClr val="C00000"/>
                </a:solidFill>
              </a:rPr>
              <a:t>sandwich attack:</a:t>
            </a:r>
            <a:endParaRPr lang="en-US" dirty="0"/>
          </a:p>
        </p:txBody>
      </p:sp>
      <p:sp>
        <p:nvSpPr>
          <p:cNvPr id="4" name="Slide Number Placeholder 3">
            <a:extLst>
              <a:ext uri="{FF2B5EF4-FFF2-40B4-BE49-F238E27FC236}">
                <a16:creationId xmlns:a16="http://schemas.microsoft.com/office/drawing/2014/main" id="{63B9BAD0-FC06-C22F-A86E-0333F333026C}"/>
              </a:ext>
            </a:extLst>
          </p:cNvPr>
          <p:cNvSpPr>
            <a:spLocks noGrp="1"/>
          </p:cNvSpPr>
          <p:nvPr>
            <p:ph type="sldNum" sz="quarter" idx="12"/>
          </p:nvPr>
        </p:nvSpPr>
        <p:spPr/>
        <p:txBody>
          <a:bodyPr/>
          <a:lstStyle/>
          <a:p>
            <a:fld id="{C0E737A0-9836-0546-90C2-916B04F48200}" type="slidenum">
              <a:rPr lang="en-US" smtClean="0"/>
              <a:t>9</a:t>
            </a:fld>
            <a:endParaRPr lang="en-US" dirty="0"/>
          </a:p>
        </p:txBody>
      </p:sp>
      <p:grpSp>
        <p:nvGrpSpPr>
          <p:cNvPr id="22" name="Group 21">
            <a:extLst>
              <a:ext uri="{FF2B5EF4-FFF2-40B4-BE49-F238E27FC236}">
                <a16:creationId xmlns:a16="http://schemas.microsoft.com/office/drawing/2014/main" id="{636DAB27-ABEC-0948-9026-EEF7CFB4CF3D}"/>
              </a:ext>
            </a:extLst>
          </p:cNvPr>
          <p:cNvGrpSpPr/>
          <p:nvPr/>
        </p:nvGrpSpPr>
        <p:grpSpPr>
          <a:xfrm>
            <a:off x="1903615" y="3140780"/>
            <a:ext cx="4874214" cy="901608"/>
            <a:chOff x="4321773" y="3322512"/>
            <a:chExt cx="4874214" cy="901608"/>
          </a:xfrm>
        </p:grpSpPr>
        <p:sp>
          <p:nvSpPr>
            <p:cNvPr id="26" name="Rectangle 25">
              <a:extLst>
                <a:ext uri="{FF2B5EF4-FFF2-40B4-BE49-F238E27FC236}">
                  <a16:creationId xmlns:a16="http://schemas.microsoft.com/office/drawing/2014/main" id="{BEE35BFD-B7AE-984D-8E3A-7C3735C3F8F5}"/>
                </a:ext>
              </a:extLst>
            </p:cNvPr>
            <p:cNvSpPr/>
            <p:nvPr/>
          </p:nvSpPr>
          <p:spPr>
            <a:xfrm>
              <a:off x="4922962" y="3724115"/>
              <a:ext cx="1623420" cy="4616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Sequencer</a:t>
              </a:r>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6607D91A-CF5E-3A4D-8775-6B7A709A628A}"/>
                    </a:ext>
                  </a:extLst>
                </p:cNvPr>
                <p:cNvSpPr/>
                <p:nvPr/>
              </p:nvSpPr>
              <p:spPr>
                <a:xfrm>
                  <a:off x="7035236" y="3681195"/>
                  <a:ext cx="2160751"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i="1">
                                <a:latin typeface="Cambria Math" panose="02040503050406030204" pitchFamily="18" charset="0"/>
                              </a:rPr>
                              <m:t>1</m:t>
                            </m:r>
                          </m:sub>
                        </m:sSub>
                        <m:r>
                          <a:rPr lang="en-US" sz="2400" i="1">
                            <a:latin typeface="Cambria Math" panose="02040503050406030204" pitchFamily="18" charset="0"/>
                          </a:rPr>
                          <m:t>, </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𝐵</m:t>
                            </m:r>
                          </m:e>
                          <m:sub>
                            <m:r>
                              <a:rPr lang="en-US" sz="2400" i="1">
                                <a:latin typeface="Cambria Math" panose="02040503050406030204" pitchFamily="18" charset="0"/>
                              </a:rPr>
                              <m:t>2</m:t>
                            </m:r>
                          </m:sub>
                        </m:sSub>
                        <m:r>
                          <a:rPr lang="en-US" sz="2400" i="1">
                            <a:latin typeface="Cambria Math" panose="02040503050406030204" pitchFamily="18" charset="0"/>
                          </a:rPr>
                          <m:t>,</m:t>
                        </m:r>
                        <m:r>
                          <a:rPr lang="en-US" sz="2400" b="1" i="1" smtClean="0">
                            <a:solidFill>
                              <a:srgbClr val="C00000"/>
                            </a:solidFill>
                            <a:latin typeface="Cambria Math" panose="02040503050406030204" pitchFamily="18" charset="0"/>
                          </a:rPr>
                          <m:t> </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𝑆</m:t>
                            </m:r>
                          </m:e>
                          <m:sub>
                            <m:r>
                              <a:rPr lang="en-US" sz="2400" i="1">
                                <a:latin typeface="Cambria Math" panose="02040503050406030204" pitchFamily="18" charset="0"/>
                              </a:rPr>
                              <m:t>3</m:t>
                            </m:r>
                          </m:sub>
                        </m:sSub>
                      </m:oMath>
                    </m:oMathPara>
                  </a14:m>
                  <a:endParaRPr lang="en-US" sz="2400" dirty="0"/>
                </a:p>
              </p:txBody>
            </p:sp>
          </mc:Choice>
          <mc:Fallback xmlns="">
            <p:sp>
              <p:nvSpPr>
                <p:cNvPr id="27" name="Rectangle 26">
                  <a:extLst>
                    <a:ext uri="{FF2B5EF4-FFF2-40B4-BE49-F238E27FC236}">
                      <a16:creationId xmlns:a16="http://schemas.microsoft.com/office/drawing/2014/main" id="{6607D91A-CF5E-3A4D-8775-6B7A709A628A}"/>
                    </a:ext>
                  </a:extLst>
                </p:cNvPr>
                <p:cNvSpPr>
                  <a:spLocks noRot="1" noChangeAspect="1" noMove="1" noResize="1" noEditPoints="1" noAdjustHandles="1" noChangeArrowheads="1" noChangeShapeType="1" noTextEdit="1"/>
                </p:cNvSpPr>
                <p:nvPr/>
              </p:nvSpPr>
              <p:spPr>
                <a:xfrm>
                  <a:off x="7035236" y="3681195"/>
                  <a:ext cx="2160751" cy="542925"/>
                </a:xfrm>
                <a:prstGeom prst="rect">
                  <a:avLst/>
                </a:prstGeom>
                <a:blipFill>
                  <a:blip r:embed="rId5"/>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B75AC346-7022-FF47-B09B-EC78182E3928}"/>
                </a:ext>
              </a:extLst>
            </p:cNvPr>
            <p:cNvCxnSpPr>
              <a:cxnSpLocks/>
              <a:stCxn id="33" idx="3"/>
              <a:endCxn id="26" idx="1"/>
            </p:cNvCxnSpPr>
            <p:nvPr/>
          </p:nvCxnSpPr>
          <p:spPr>
            <a:xfrm>
              <a:off x="4321773" y="3322512"/>
              <a:ext cx="601189" cy="632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0F68222-BE9A-D849-A833-ABED7C1FF84C}"/>
                </a:ext>
              </a:extLst>
            </p:cNvPr>
            <p:cNvCxnSpPr>
              <a:cxnSpLocks/>
              <a:stCxn id="26" idx="3"/>
              <a:endCxn id="27" idx="1"/>
            </p:cNvCxnSpPr>
            <p:nvPr/>
          </p:nvCxnSpPr>
          <p:spPr>
            <a:xfrm flipV="1">
              <a:off x="6546382" y="3952658"/>
              <a:ext cx="488854" cy="22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64A6A654-AFF1-4742-9135-2C26528FE05A}"/>
              </a:ext>
            </a:extLst>
          </p:cNvPr>
          <p:cNvCxnSpPr>
            <a:cxnSpLocks/>
            <a:stCxn id="34" idx="3"/>
            <a:endCxn id="26" idx="1"/>
          </p:cNvCxnSpPr>
          <p:nvPr/>
        </p:nvCxnSpPr>
        <p:spPr>
          <a:xfrm flipV="1">
            <a:off x="1952378" y="3773216"/>
            <a:ext cx="552426" cy="6323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F43CA76-1AA9-7D45-85BF-08DA3FB14D97}"/>
              </a:ext>
            </a:extLst>
          </p:cNvPr>
          <p:cNvCxnSpPr>
            <a:cxnSpLocks/>
            <a:stCxn id="35" idx="3"/>
            <a:endCxn id="26" idx="1"/>
          </p:cNvCxnSpPr>
          <p:nvPr/>
        </p:nvCxnSpPr>
        <p:spPr>
          <a:xfrm flipV="1">
            <a:off x="1935514" y="3773216"/>
            <a:ext cx="569290" cy="15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BA2BD9FC-21DB-7545-BB13-D0F5D654F26F}"/>
                  </a:ext>
                </a:extLst>
              </p:cNvPr>
              <p:cNvSpPr txBox="1"/>
              <p:nvPr/>
            </p:nvSpPr>
            <p:spPr>
              <a:xfrm>
                <a:off x="1379278" y="2909947"/>
                <a:ext cx="524337"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𝑆</m:t>
                          </m:r>
                        </m:e>
                        <m:sub>
                          <m:r>
                            <a:rPr lang="en-US" sz="2400" b="0" i="1" dirty="0" smtClean="0">
                              <a:latin typeface="Cambria Math" panose="02040503050406030204" pitchFamily="18" charset="0"/>
                            </a:rPr>
                            <m:t>1</m:t>
                          </m:r>
                        </m:sub>
                      </m:sSub>
                    </m:oMath>
                  </m:oMathPara>
                </a14:m>
                <a:endParaRPr lang="en-US" sz="2400" dirty="0"/>
              </a:p>
            </p:txBody>
          </p:sp>
        </mc:Choice>
        <mc:Fallback xmlns="">
          <p:sp>
            <p:nvSpPr>
              <p:cNvPr id="33" name="TextBox 32">
                <a:extLst>
                  <a:ext uri="{FF2B5EF4-FFF2-40B4-BE49-F238E27FC236}">
                    <a16:creationId xmlns:a16="http://schemas.microsoft.com/office/drawing/2014/main" id="{BA2BD9FC-21DB-7545-BB13-D0F5D654F26F}"/>
                  </a:ext>
                </a:extLst>
              </p:cNvPr>
              <p:cNvSpPr txBox="1">
                <a:spLocks noRot="1" noChangeAspect="1" noMove="1" noResize="1" noEditPoints="1" noAdjustHandles="1" noChangeArrowheads="1" noChangeShapeType="1" noTextEdit="1"/>
              </p:cNvSpPr>
              <p:nvPr/>
            </p:nvSpPr>
            <p:spPr>
              <a:xfrm>
                <a:off x="1379278" y="2909947"/>
                <a:ext cx="524337" cy="461665"/>
              </a:xfrm>
              <a:prstGeom prst="rect">
                <a:avLst/>
              </a:prstGeom>
              <a:blipFill>
                <a:blip r:embed="rId6"/>
                <a:stretch>
                  <a:fillRect l="-2381"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8B0114C-0B60-3741-A2CD-027939F8D0DF}"/>
                  </a:ext>
                </a:extLst>
              </p:cNvPr>
              <p:cNvSpPr txBox="1"/>
              <p:nvPr/>
            </p:nvSpPr>
            <p:spPr>
              <a:xfrm>
                <a:off x="1378735" y="4174743"/>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𝑆</m:t>
                          </m:r>
                        </m:e>
                        <m:sub>
                          <m:r>
                            <a:rPr lang="en-US" sz="2400" b="0" i="1" dirty="0" smtClean="0">
                              <a:latin typeface="Cambria Math" panose="02040503050406030204" pitchFamily="18" charset="0"/>
                            </a:rPr>
                            <m:t>3</m:t>
                          </m:r>
                        </m:sub>
                      </m:sSub>
                    </m:oMath>
                  </m:oMathPara>
                </a14:m>
                <a:endParaRPr lang="en-US" sz="2400" dirty="0"/>
              </a:p>
            </p:txBody>
          </p:sp>
        </mc:Choice>
        <mc:Fallback xmlns="">
          <p:sp>
            <p:nvSpPr>
              <p:cNvPr id="34" name="TextBox 33">
                <a:extLst>
                  <a:ext uri="{FF2B5EF4-FFF2-40B4-BE49-F238E27FC236}">
                    <a16:creationId xmlns:a16="http://schemas.microsoft.com/office/drawing/2014/main" id="{E8B0114C-0B60-3741-A2CD-027939F8D0DF}"/>
                  </a:ext>
                </a:extLst>
              </p:cNvPr>
              <p:cNvSpPr txBox="1">
                <a:spLocks noRot="1" noChangeAspect="1" noMove="1" noResize="1" noEditPoints="1" noAdjustHandles="1" noChangeArrowheads="1" noChangeShapeType="1" noTextEdit="1"/>
              </p:cNvSpPr>
              <p:nvPr/>
            </p:nvSpPr>
            <p:spPr>
              <a:xfrm>
                <a:off x="1378735" y="4174743"/>
                <a:ext cx="573643"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A04CF66-60C4-E24B-BB5F-4FA55F275416}"/>
                  </a:ext>
                </a:extLst>
              </p:cNvPr>
              <p:cNvSpPr txBox="1"/>
              <p:nvPr/>
            </p:nvSpPr>
            <p:spPr>
              <a:xfrm>
                <a:off x="1361871" y="3557932"/>
                <a:ext cx="573643"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sz="2400" b="0" i="1" dirty="0" smtClean="0">
                              <a:latin typeface="Cambria Math" panose="02040503050406030204" pitchFamily="18" charset="0"/>
                            </a:rPr>
                          </m:ctrlPr>
                        </m:sSubPr>
                        <m:e>
                          <m:r>
                            <a:rPr lang="en-US" sz="2400" b="0" i="1" dirty="0" smtClean="0">
                              <a:latin typeface="Cambria Math" panose="02040503050406030204" pitchFamily="18" charset="0"/>
                            </a:rPr>
                            <m:t>𝐵</m:t>
                          </m:r>
                        </m:e>
                        <m:sub>
                          <m:r>
                            <a:rPr lang="en-US" sz="2400" b="0" i="1" dirty="0" smtClean="0">
                              <a:latin typeface="Cambria Math" panose="02040503050406030204" pitchFamily="18" charset="0"/>
                            </a:rPr>
                            <m:t>2</m:t>
                          </m:r>
                        </m:sub>
                      </m:sSub>
                    </m:oMath>
                  </m:oMathPara>
                </a14:m>
                <a:endParaRPr lang="en-US" sz="2400" dirty="0"/>
              </a:p>
            </p:txBody>
          </p:sp>
        </mc:Choice>
        <mc:Fallback xmlns="">
          <p:sp>
            <p:nvSpPr>
              <p:cNvPr id="35" name="TextBox 34">
                <a:extLst>
                  <a:ext uri="{FF2B5EF4-FFF2-40B4-BE49-F238E27FC236}">
                    <a16:creationId xmlns:a16="http://schemas.microsoft.com/office/drawing/2014/main" id="{7A04CF66-60C4-E24B-BB5F-4FA55F275416}"/>
                  </a:ext>
                </a:extLst>
              </p:cNvPr>
              <p:cNvSpPr txBox="1">
                <a:spLocks noRot="1" noChangeAspect="1" noMove="1" noResize="1" noEditPoints="1" noAdjustHandles="1" noChangeArrowheads="1" noChangeShapeType="1" noTextEdit="1"/>
              </p:cNvSpPr>
              <p:nvPr/>
            </p:nvSpPr>
            <p:spPr>
              <a:xfrm>
                <a:off x="1361871" y="3557932"/>
                <a:ext cx="573643" cy="461665"/>
              </a:xfrm>
              <a:prstGeom prst="rect">
                <a:avLst/>
              </a:prstGeom>
              <a:blipFill>
                <a:blip r:embed="rId8"/>
                <a:stretch>
                  <a:fillRect l="-2174" b="-2703"/>
                </a:stretch>
              </a:blipFill>
            </p:spPr>
            <p:txBody>
              <a:bodyPr/>
              <a:lstStyle/>
              <a:p>
                <a:r>
                  <a:rPr lang="en-US">
                    <a:noFill/>
                  </a:rPr>
                  <a:t> </a:t>
                </a:r>
              </a:p>
            </p:txBody>
          </p:sp>
        </mc:Fallback>
      </mc:AlternateContent>
      <p:sp>
        <p:nvSpPr>
          <p:cNvPr id="36" name="Rectangle 35">
            <a:extLst>
              <a:ext uri="{FF2B5EF4-FFF2-40B4-BE49-F238E27FC236}">
                <a16:creationId xmlns:a16="http://schemas.microsoft.com/office/drawing/2014/main" id="{4089F848-383B-4F48-A6B2-7438DCF22BFE}"/>
              </a:ext>
            </a:extLst>
          </p:cNvPr>
          <p:cNvSpPr/>
          <p:nvPr/>
        </p:nvSpPr>
        <p:spPr>
          <a:xfrm>
            <a:off x="8890103" y="3420904"/>
            <a:ext cx="1718613" cy="711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Blockchain</a:t>
            </a:r>
          </a:p>
          <a:p>
            <a:pPr algn="ctr"/>
            <a:r>
              <a:rPr lang="en-US" dirty="0"/>
              <a:t>Contract (AMM)</a:t>
            </a:r>
          </a:p>
        </p:txBody>
      </p:sp>
      <p:sp>
        <p:nvSpPr>
          <p:cNvPr id="38" name="TextBox 37">
            <a:extLst>
              <a:ext uri="{FF2B5EF4-FFF2-40B4-BE49-F238E27FC236}">
                <a16:creationId xmlns:a16="http://schemas.microsoft.com/office/drawing/2014/main" id="{60FF2EBB-CA22-8644-81B9-8E4E063FF45E}"/>
              </a:ext>
            </a:extLst>
          </p:cNvPr>
          <p:cNvSpPr txBox="1"/>
          <p:nvPr/>
        </p:nvSpPr>
        <p:spPr>
          <a:xfrm>
            <a:off x="843112" y="4650023"/>
            <a:ext cx="1485983" cy="707886"/>
          </a:xfrm>
          <a:prstGeom prst="rect">
            <a:avLst/>
          </a:prstGeom>
          <a:noFill/>
        </p:spPr>
        <p:txBody>
          <a:bodyPr wrap="none" rtlCol="0">
            <a:spAutoFit/>
          </a:bodyPr>
          <a:lstStyle/>
          <a:p>
            <a:pPr algn="ctr"/>
            <a:r>
              <a:rPr lang="en-US" sz="2000" dirty="0"/>
              <a:t>User</a:t>
            </a:r>
          </a:p>
          <a:p>
            <a:pPr algn="ctr"/>
            <a:r>
              <a:rPr lang="en-US" sz="2000" dirty="0"/>
              <a:t>Transactions</a:t>
            </a:r>
          </a:p>
        </p:txBody>
      </p:sp>
      <p:sp>
        <p:nvSpPr>
          <p:cNvPr id="39" name="TextBox 38">
            <a:extLst>
              <a:ext uri="{FF2B5EF4-FFF2-40B4-BE49-F238E27FC236}">
                <a16:creationId xmlns:a16="http://schemas.microsoft.com/office/drawing/2014/main" id="{9EEBBE8B-431A-E843-88C8-1B31A9F3BF2B}"/>
              </a:ext>
            </a:extLst>
          </p:cNvPr>
          <p:cNvSpPr txBox="1"/>
          <p:nvPr/>
        </p:nvSpPr>
        <p:spPr>
          <a:xfrm>
            <a:off x="4706444" y="4072217"/>
            <a:ext cx="1982017" cy="369332"/>
          </a:xfrm>
          <a:prstGeom prst="rect">
            <a:avLst/>
          </a:prstGeom>
          <a:noFill/>
        </p:spPr>
        <p:txBody>
          <a:bodyPr wrap="none" rtlCol="0">
            <a:spAutoFit/>
          </a:bodyPr>
          <a:lstStyle/>
          <a:p>
            <a:r>
              <a:rPr lang="en-US" dirty="0"/>
              <a:t>Execution Ordering</a:t>
            </a:r>
          </a:p>
        </p:txBody>
      </p:sp>
      <p:sp>
        <p:nvSpPr>
          <p:cNvPr id="40" name="TextBox 39">
            <a:extLst>
              <a:ext uri="{FF2B5EF4-FFF2-40B4-BE49-F238E27FC236}">
                <a16:creationId xmlns:a16="http://schemas.microsoft.com/office/drawing/2014/main" id="{313DCC99-3C48-5541-A4FD-E53C8162EC8E}"/>
              </a:ext>
            </a:extLst>
          </p:cNvPr>
          <p:cNvSpPr txBox="1"/>
          <p:nvPr/>
        </p:nvSpPr>
        <p:spPr>
          <a:xfrm>
            <a:off x="4867941" y="4380680"/>
            <a:ext cx="3081188" cy="461665"/>
          </a:xfrm>
          <a:prstGeom prst="rect">
            <a:avLst/>
          </a:prstGeom>
          <a:noFill/>
        </p:spPr>
        <p:txBody>
          <a:bodyPr wrap="square">
            <a:spAutoFit/>
          </a:bodyPr>
          <a:lstStyle/>
          <a:p>
            <a:r>
              <a:rPr lang="en-US" sz="2400" dirty="0">
                <a:solidFill>
                  <a:srgbClr val="C00000"/>
                </a:solidFill>
              </a:rPr>
              <a:t>add </a:t>
            </a:r>
            <a:r>
              <a:rPr lang="en-US" sz="2400" i="1" dirty="0">
                <a:solidFill>
                  <a:srgbClr val="C00000"/>
                </a:solidFill>
              </a:rPr>
              <a:t>B</a:t>
            </a:r>
            <a:r>
              <a:rPr lang="en-US" sz="2400" baseline="-25000" dirty="0">
                <a:solidFill>
                  <a:srgbClr val="C00000"/>
                </a:solidFill>
              </a:rPr>
              <a:t>4</a:t>
            </a:r>
            <a:r>
              <a:rPr lang="en-US" sz="2400" dirty="0">
                <a:solidFill>
                  <a:srgbClr val="C00000"/>
                </a:solidFill>
              </a:rPr>
              <a:t> and </a:t>
            </a:r>
            <a:r>
              <a:rPr lang="en-US" sz="2400" i="1" dirty="0">
                <a:solidFill>
                  <a:srgbClr val="C00000"/>
                </a:solidFill>
              </a:rPr>
              <a:t>S</a:t>
            </a:r>
            <a:r>
              <a:rPr lang="en-US" sz="2400" baseline="-25000" dirty="0">
                <a:solidFill>
                  <a:srgbClr val="C00000"/>
                </a:solidFill>
              </a:rPr>
              <a:t>5</a:t>
            </a:r>
          </a:p>
        </p:txBody>
      </p:sp>
      <p:sp>
        <p:nvSpPr>
          <p:cNvPr id="41" name="TextBox 40">
            <a:extLst>
              <a:ext uri="{FF2B5EF4-FFF2-40B4-BE49-F238E27FC236}">
                <a16:creationId xmlns:a16="http://schemas.microsoft.com/office/drawing/2014/main" id="{EDA8EEA6-3F3C-2E46-842F-47AA24C90FE2}"/>
              </a:ext>
            </a:extLst>
          </p:cNvPr>
          <p:cNvSpPr txBox="1"/>
          <p:nvPr/>
        </p:nvSpPr>
        <p:spPr>
          <a:xfrm>
            <a:off x="8981745" y="4170236"/>
            <a:ext cx="1584473" cy="369332"/>
          </a:xfrm>
          <a:prstGeom prst="rect">
            <a:avLst/>
          </a:prstGeom>
          <a:noFill/>
        </p:spPr>
        <p:txBody>
          <a:bodyPr wrap="none" rtlCol="0">
            <a:spAutoFit/>
          </a:bodyPr>
          <a:lstStyle/>
          <a:p>
            <a:r>
              <a:rPr lang="en-US" dirty="0"/>
              <a:t>(e.g., </a:t>
            </a:r>
            <a:r>
              <a:rPr lang="en-US" dirty="0" err="1"/>
              <a:t>Uniswap</a:t>
            </a:r>
            <a:r>
              <a:rPr lang="en-US" dirty="0"/>
              <a:t>)</a:t>
            </a:r>
          </a:p>
        </p:txBody>
      </p:sp>
      <p:sp>
        <p:nvSpPr>
          <p:cNvPr id="42" name="TextBox 41">
            <a:extLst>
              <a:ext uri="{FF2B5EF4-FFF2-40B4-BE49-F238E27FC236}">
                <a16:creationId xmlns:a16="http://schemas.microsoft.com/office/drawing/2014/main" id="{504E5058-F9A1-CE4D-80BA-0A59541E2DCB}"/>
              </a:ext>
            </a:extLst>
          </p:cNvPr>
          <p:cNvSpPr txBox="1"/>
          <p:nvPr/>
        </p:nvSpPr>
        <p:spPr>
          <a:xfrm>
            <a:off x="845396" y="1397248"/>
            <a:ext cx="6809017" cy="307777"/>
          </a:xfrm>
          <a:prstGeom prst="rect">
            <a:avLst/>
          </a:prstGeom>
          <a:noFill/>
        </p:spPr>
        <p:txBody>
          <a:bodyPr wrap="square">
            <a:spAutoFit/>
          </a:bodyPr>
          <a:lstStyle/>
          <a:p>
            <a:r>
              <a:rPr lang="en-US" sz="1400" dirty="0" err="1"/>
              <a:t>Daian</a:t>
            </a:r>
            <a:r>
              <a:rPr lang="en-US" sz="1400" dirty="0"/>
              <a:t> et al., IEEE IP, 2020</a:t>
            </a:r>
          </a:p>
        </p:txBody>
      </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CA4A70F2-9C8A-6745-A1B3-44478BA0D35C}"/>
                  </a:ext>
                </a:extLst>
              </p:cNvPr>
              <p:cNvSpPr/>
              <p:nvPr/>
            </p:nvSpPr>
            <p:spPr>
              <a:xfrm>
                <a:off x="4617078" y="3508765"/>
                <a:ext cx="2160751"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𝑆</m:t>
                          </m:r>
                        </m:e>
                        <m:sub>
                          <m:r>
                            <a:rPr lang="en-US" sz="2400" i="1">
                              <a:latin typeface="Cambria Math" panose="02040503050406030204" pitchFamily="18" charset="0"/>
                            </a:rPr>
                            <m:t>1</m:t>
                          </m:r>
                        </m:sub>
                      </m:sSub>
                      <m:r>
                        <a:rPr lang="en-US" sz="2400" i="1">
                          <a:latin typeface="Cambria Math" panose="02040503050406030204" pitchFamily="18" charset="0"/>
                        </a:rPr>
                        <m:t>, </m:t>
                      </m:r>
                      <m:sSub>
                        <m:sSubPr>
                          <m:ctrlPr>
                            <a:rPr lang="en-US" sz="2400" b="1" i="1">
                              <a:solidFill>
                                <a:srgbClr val="C00000"/>
                              </a:solidFill>
                              <a:latin typeface="Cambria Math" panose="02040503050406030204" pitchFamily="18" charset="0"/>
                            </a:rPr>
                          </m:ctrlPr>
                        </m:sSubPr>
                        <m:e>
                          <m:r>
                            <a:rPr lang="en-US" sz="2400" b="1" i="1" smtClean="0">
                              <a:solidFill>
                                <a:srgbClr val="C00000"/>
                              </a:solidFill>
                              <a:latin typeface="Cambria Math" panose="02040503050406030204" pitchFamily="18" charset="0"/>
                            </a:rPr>
                            <m:t>𝑩</m:t>
                          </m:r>
                        </m:e>
                        <m:sub>
                          <m:r>
                            <a:rPr lang="en-US" sz="2400" b="1" i="1">
                              <a:solidFill>
                                <a:srgbClr val="C00000"/>
                              </a:solidFill>
                              <a:latin typeface="Cambria Math" panose="02040503050406030204" pitchFamily="18" charset="0"/>
                            </a:rPr>
                            <m:t>𝟒</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𝐵</m:t>
                          </m:r>
                        </m:e>
                        <m:sub>
                          <m:r>
                            <a:rPr lang="en-US" sz="2400" i="1">
                              <a:latin typeface="Cambria Math" panose="02040503050406030204" pitchFamily="18" charset="0"/>
                            </a:rPr>
                            <m:t>2</m:t>
                          </m:r>
                        </m:sub>
                      </m:sSub>
                      <m:r>
                        <a:rPr lang="en-US" sz="2400" i="1">
                          <a:latin typeface="Cambria Math" panose="02040503050406030204" pitchFamily="18" charset="0"/>
                        </a:rPr>
                        <m:t>,</m:t>
                      </m:r>
                      <m:sSub>
                        <m:sSubPr>
                          <m:ctrlPr>
                            <a:rPr lang="en-US" sz="2400" b="1" i="1">
                              <a:solidFill>
                                <a:srgbClr val="C00000"/>
                              </a:solidFill>
                              <a:latin typeface="Cambria Math" panose="02040503050406030204" pitchFamily="18" charset="0"/>
                            </a:rPr>
                          </m:ctrlPr>
                        </m:sSubPr>
                        <m:e>
                          <m:r>
                            <a:rPr lang="en-US" sz="2400" b="1" i="1" smtClean="0">
                              <a:solidFill>
                                <a:srgbClr val="C00000"/>
                              </a:solidFill>
                              <a:latin typeface="Cambria Math" panose="02040503050406030204" pitchFamily="18" charset="0"/>
                            </a:rPr>
                            <m:t>𝑺</m:t>
                          </m:r>
                        </m:e>
                        <m:sub>
                          <m:r>
                            <a:rPr lang="en-US" sz="2400" b="1" i="1" smtClean="0">
                              <a:solidFill>
                                <a:srgbClr val="C00000"/>
                              </a:solidFill>
                              <a:latin typeface="Cambria Math" panose="02040503050406030204" pitchFamily="18" charset="0"/>
                            </a:rPr>
                            <m:t>𝟓</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𝑆</m:t>
                          </m:r>
                        </m:e>
                        <m:sub>
                          <m:r>
                            <a:rPr lang="en-US" sz="2400" i="1">
                              <a:latin typeface="Cambria Math" panose="02040503050406030204" pitchFamily="18" charset="0"/>
                            </a:rPr>
                            <m:t>3</m:t>
                          </m:r>
                        </m:sub>
                      </m:sSub>
                    </m:oMath>
                  </m:oMathPara>
                </a14:m>
                <a:endParaRPr lang="en-US" sz="2400" dirty="0"/>
              </a:p>
            </p:txBody>
          </p:sp>
        </mc:Choice>
        <mc:Fallback xmlns="">
          <p:sp>
            <p:nvSpPr>
              <p:cNvPr id="43" name="Rectangle 42">
                <a:extLst>
                  <a:ext uri="{FF2B5EF4-FFF2-40B4-BE49-F238E27FC236}">
                    <a16:creationId xmlns:a16="http://schemas.microsoft.com/office/drawing/2014/main" id="{CA4A70F2-9C8A-6745-A1B3-44478BA0D35C}"/>
                  </a:ext>
                </a:extLst>
              </p:cNvPr>
              <p:cNvSpPr>
                <a:spLocks noRot="1" noChangeAspect="1" noMove="1" noResize="1" noEditPoints="1" noAdjustHandles="1" noChangeArrowheads="1" noChangeShapeType="1" noTextEdit="1"/>
              </p:cNvSpPr>
              <p:nvPr/>
            </p:nvSpPr>
            <p:spPr>
              <a:xfrm>
                <a:off x="4617078" y="3508765"/>
                <a:ext cx="2160751" cy="542925"/>
              </a:xfrm>
              <a:prstGeom prst="rect">
                <a:avLst/>
              </a:prstGeom>
              <a:blipFill>
                <a:blip r:embed="rId9"/>
                <a:stretch>
                  <a:fillRect r="-578"/>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7C0FCCCF-7DA6-7C4D-89BA-C00C291CBC1C}"/>
              </a:ext>
            </a:extLst>
          </p:cNvPr>
          <p:cNvSpPr txBox="1"/>
          <p:nvPr/>
        </p:nvSpPr>
        <p:spPr>
          <a:xfrm>
            <a:off x="863524" y="5541768"/>
            <a:ext cx="10235019" cy="954107"/>
          </a:xfrm>
          <a:prstGeom prst="rect">
            <a:avLst/>
          </a:prstGeom>
          <a:noFill/>
        </p:spPr>
        <p:txBody>
          <a:bodyPr wrap="square">
            <a:spAutoFit/>
          </a:bodyPr>
          <a:lstStyle/>
          <a:p>
            <a:pPr>
              <a:lnSpc>
                <a:spcPts val="3260"/>
              </a:lnSpc>
            </a:pPr>
            <a:r>
              <a:rPr lang="en-US" sz="2800" dirty="0"/>
              <a:t>MEV = a block where the builder’s final position is weakly better in both tokens, and strictly better in at least one </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C0049FB9-4769-FEEB-2AC1-36F0F83EA16B}"/>
                  </a:ext>
                </a:extLst>
              </p:cNvPr>
              <p:cNvSpPr/>
              <p:nvPr/>
            </p:nvSpPr>
            <p:spPr>
              <a:xfrm>
                <a:off x="7113347" y="3499958"/>
                <a:ext cx="1441238"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Proposer</m:t>
                      </m:r>
                    </m:oMath>
                  </m:oMathPara>
                </a14:m>
                <a:endParaRPr lang="en-US" sz="2400" dirty="0"/>
              </a:p>
            </p:txBody>
          </p:sp>
        </mc:Choice>
        <mc:Fallback xmlns="">
          <p:sp>
            <p:nvSpPr>
              <p:cNvPr id="18" name="Rectangle 17">
                <a:extLst>
                  <a:ext uri="{FF2B5EF4-FFF2-40B4-BE49-F238E27FC236}">
                    <a16:creationId xmlns:a16="http://schemas.microsoft.com/office/drawing/2014/main" id="{C0049FB9-4769-FEEB-2AC1-36F0F83EA16B}"/>
                  </a:ext>
                </a:extLst>
              </p:cNvPr>
              <p:cNvSpPr>
                <a:spLocks noRot="1" noChangeAspect="1" noMove="1" noResize="1" noEditPoints="1" noAdjustHandles="1" noChangeArrowheads="1" noChangeShapeType="1" noTextEdit="1"/>
              </p:cNvSpPr>
              <p:nvPr/>
            </p:nvSpPr>
            <p:spPr>
              <a:xfrm>
                <a:off x="7113347" y="3499958"/>
                <a:ext cx="1441238" cy="542925"/>
              </a:xfrm>
              <a:prstGeom prst="rect">
                <a:avLst/>
              </a:prstGeom>
              <a:blipFill>
                <a:blip r:embed="rId10"/>
                <a:stretch>
                  <a:fillRect r="-870" b="-6818"/>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6C5453E6-E107-E591-D79C-4E01EE3396DD}"/>
              </a:ext>
            </a:extLst>
          </p:cNvPr>
          <p:cNvCxnSpPr>
            <a:cxnSpLocks/>
            <a:stCxn id="43" idx="3"/>
            <a:endCxn id="18" idx="1"/>
          </p:cNvCxnSpPr>
          <p:nvPr/>
        </p:nvCxnSpPr>
        <p:spPr>
          <a:xfrm flipV="1">
            <a:off x="6777829" y="3771421"/>
            <a:ext cx="335518" cy="8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2633A6-1B9E-9EA2-CFFB-577CC2C72950}"/>
              </a:ext>
            </a:extLst>
          </p:cNvPr>
          <p:cNvCxnSpPr>
            <a:cxnSpLocks/>
            <a:stCxn id="18" idx="3"/>
            <a:endCxn id="36" idx="1"/>
          </p:cNvCxnSpPr>
          <p:nvPr/>
        </p:nvCxnSpPr>
        <p:spPr>
          <a:xfrm>
            <a:off x="8554585" y="3771421"/>
            <a:ext cx="335518" cy="5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83918CB-190D-5A85-146E-176393EC271D}"/>
              </a:ext>
            </a:extLst>
          </p:cNvPr>
          <p:cNvSpPr txBox="1"/>
          <p:nvPr/>
        </p:nvSpPr>
        <p:spPr>
          <a:xfrm>
            <a:off x="2494097" y="3994603"/>
            <a:ext cx="1656864" cy="369332"/>
          </a:xfrm>
          <a:prstGeom prst="rect">
            <a:avLst/>
          </a:prstGeom>
          <a:noFill/>
        </p:spPr>
        <p:txBody>
          <a:bodyPr wrap="none" rtlCol="0">
            <a:spAutoFit/>
          </a:bodyPr>
          <a:lstStyle/>
          <a:p>
            <a:r>
              <a:rPr lang="en-US" dirty="0"/>
              <a:t>``block builder’’</a:t>
            </a:r>
          </a:p>
        </p:txBody>
      </p:sp>
    </p:spTree>
    <p:custDataLst>
      <p:tags r:id="rId1"/>
    </p:custDataLst>
    <p:extLst>
      <p:ext uri="{BB962C8B-B14F-4D97-AF65-F5344CB8AC3E}">
        <p14:creationId xmlns:p14="http://schemas.microsoft.com/office/powerpoint/2010/main" val="169875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7.7|37.8|29.1|19.6"/>
</p:tagLst>
</file>

<file path=ppt/tags/tag10.xml><?xml version="1.0" encoding="utf-8"?>
<p:tagLst xmlns:a="http://schemas.openxmlformats.org/drawingml/2006/main" xmlns:r="http://schemas.openxmlformats.org/officeDocument/2006/relationships" xmlns:p="http://schemas.openxmlformats.org/presentationml/2006/main">
  <p:tag name="TIMING" val="|18.4|23.6|12.4|29.7"/>
</p:tagLst>
</file>

<file path=ppt/tags/tag11.xml><?xml version="1.0" encoding="utf-8"?>
<p:tagLst xmlns:a="http://schemas.openxmlformats.org/drawingml/2006/main" xmlns:r="http://schemas.openxmlformats.org/officeDocument/2006/relationships" xmlns:p="http://schemas.openxmlformats.org/presentationml/2006/main">
  <p:tag name="TIMING" val="|1.1|6.6|0.6|20.9"/>
</p:tagLst>
</file>

<file path=ppt/tags/tag12.xml><?xml version="1.0" encoding="utf-8"?>
<p:tagLst xmlns:a="http://schemas.openxmlformats.org/drawingml/2006/main" xmlns:r="http://schemas.openxmlformats.org/officeDocument/2006/relationships" xmlns:p="http://schemas.openxmlformats.org/presentationml/2006/main">
  <p:tag name="TIMING" val="|4.4|33.4|34.8|22.1"/>
</p:tagLst>
</file>

<file path=ppt/tags/tag13.xml><?xml version="1.0" encoding="utf-8"?>
<p:tagLst xmlns:a="http://schemas.openxmlformats.org/drawingml/2006/main" xmlns:r="http://schemas.openxmlformats.org/officeDocument/2006/relationships" xmlns:p="http://schemas.openxmlformats.org/presentationml/2006/main">
  <p:tag name="TIMING" val="|11.5|2.9|26.8|0.7"/>
</p:tagLst>
</file>

<file path=ppt/tags/tag14.xml><?xml version="1.0" encoding="utf-8"?>
<p:tagLst xmlns:a="http://schemas.openxmlformats.org/drawingml/2006/main" xmlns:r="http://schemas.openxmlformats.org/officeDocument/2006/relationships" xmlns:p="http://schemas.openxmlformats.org/presentationml/2006/main">
  <p:tag name="TIMING" val="|22.5"/>
</p:tagLst>
</file>

<file path=ppt/tags/tag15.xml><?xml version="1.0" encoding="utf-8"?>
<p:tagLst xmlns:a="http://schemas.openxmlformats.org/drawingml/2006/main" xmlns:r="http://schemas.openxmlformats.org/officeDocument/2006/relationships" xmlns:p="http://schemas.openxmlformats.org/presentationml/2006/main">
  <p:tag name="TIMING" val="|58.7|137.9|23.3|18.7|13.2|6.9|8.7|9.1|10.4"/>
</p:tagLst>
</file>

<file path=ppt/tags/tag16.xml><?xml version="1.0" encoding="utf-8"?>
<p:tagLst xmlns:a="http://schemas.openxmlformats.org/drawingml/2006/main" xmlns:r="http://schemas.openxmlformats.org/officeDocument/2006/relationships" xmlns:p="http://schemas.openxmlformats.org/presentationml/2006/main">
  <p:tag name="TIMING" val="|21.6|21.5|1|6|15.6|12.9"/>
</p:tagLst>
</file>

<file path=ppt/tags/tag17.xml><?xml version="1.0" encoding="utf-8"?>
<p:tagLst xmlns:a="http://schemas.openxmlformats.org/drawingml/2006/main" xmlns:r="http://schemas.openxmlformats.org/officeDocument/2006/relationships" xmlns:p="http://schemas.openxmlformats.org/presentationml/2006/main">
  <p:tag name="TIMING" val="|1.5|15.9|19.5|4.9|13.6|10"/>
</p:tagLst>
</file>

<file path=ppt/tags/tag18.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TIMING" val="|37.7|37.8|29.1|19.6"/>
</p:tagLst>
</file>

<file path=ppt/tags/tag3.xml><?xml version="1.0" encoding="utf-8"?>
<p:tagLst xmlns:a="http://schemas.openxmlformats.org/drawingml/2006/main" xmlns:r="http://schemas.openxmlformats.org/officeDocument/2006/relationships" xmlns:p="http://schemas.openxmlformats.org/presentationml/2006/main">
  <p:tag name="TIMING" val="|37.7|37.8|29.1|19.6"/>
</p:tagLst>
</file>

<file path=ppt/tags/tag4.xml><?xml version="1.0" encoding="utf-8"?>
<p:tagLst xmlns:a="http://schemas.openxmlformats.org/drawingml/2006/main" xmlns:r="http://schemas.openxmlformats.org/officeDocument/2006/relationships" xmlns:p="http://schemas.openxmlformats.org/presentationml/2006/main">
  <p:tag name="TIMING" val="|37.7|37.8|29.1|19.6"/>
</p:tagLst>
</file>

<file path=ppt/tags/tag5.xml><?xml version="1.0" encoding="utf-8"?>
<p:tagLst xmlns:a="http://schemas.openxmlformats.org/drawingml/2006/main" xmlns:r="http://schemas.openxmlformats.org/officeDocument/2006/relationships" xmlns:p="http://schemas.openxmlformats.org/presentationml/2006/main">
  <p:tag name="TIMING" val="|105.9|0.9"/>
</p:tagLst>
</file>

<file path=ppt/tags/tag6.xml><?xml version="1.0" encoding="utf-8"?>
<p:tagLst xmlns:a="http://schemas.openxmlformats.org/drawingml/2006/main" xmlns:r="http://schemas.openxmlformats.org/officeDocument/2006/relationships" xmlns:p="http://schemas.openxmlformats.org/presentationml/2006/main">
  <p:tag name="TIMING" val="|83.7"/>
</p:tagLst>
</file>

<file path=ppt/tags/tag7.xml><?xml version="1.0" encoding="utf-8"?>
<p:tagLst xmlns:a="http://schemas.openxmlformats.org/drawingml/2006/main" xmlns:r="http://schemas.openxmlformats.org/officeDocument/2006/relationships" xmlns:p="http://schemas.openxmlformats.org/presentationml/2006/main">
  <p:tag name="TIMING" val="|40.3"/>
</p:tagLst>
</file>

<file path=ppt/tags/tag8.xml><?xml version="1.0" encoding="utf-8"?>
<p:tagLst xmlns:a="http://schemas.openxmlformats.org/drawingml/2006/main" xmlns:r="http://schemas.openxmlformats.org/officeDocument/2006/relationships" xmlns:p="http://schemas.openxmlformats.org/presentationml/2006/main">
  <p:tag name="TIMING" val="|8.3"/>
</p:tagLst>
</file>

<file path=ppt/tags/tag9.xml><?xml version="1.0" encoding="utf-8"?>
<p:tagLst xmlns:a="http://schemas.openxmlformats.org/drawingml/2006/main" xmlns:r="http://schemas.openxmlformats.org/officeDocument/2006/relationships" xmlns:p="http://schemas.openxmlformats.org/presentationml/2006/main">
  <p:tag name="TIMING" val="|10|25.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72195</TotalTime>
  <Words>2659</Words>
  <Application>Microsoft Macintosh PowerPoint</Application>
  <PresentationFormat>Widescreen</PresentationFormat>
  <Paragraphs>428</Paragraphs>
  <Slides>35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Cambria Math</vt:lpstr>
      <vt:lpstr>Lucida Grande</vt:lpstr>
      <vt:lpstr>Slack-Lato</vt:lpstr>
      <vt:lpstr>Times</vt:lpstr>
      <vt:lpstr>Office Theme</vt:lpstr>
      <vt:lpstr>Credible Decentralized Exchange Design via Verifiable Sequencing Rules</vt:lpstr>
      <vt:lpstr>Centralized custody of digital assets</vt:lpstr>
      <vt:lpstr>PowerPoint Presentation</vt:lpstr>
      <vt:lpstr>Decentralized custody of digital assets</vt:lpstr>
      <vt:lpstr>Trading digital assets</vt:lpstr>
      <vt:lpstr>PowerPoint Presentation</vt:lpstr>
      <vt:lpstr>Decentralized Exchange</vt:lpstr>
      <vt:lpstr>AMM: Constant Product Market Maker</vt:lpstr>
      <vt:lpstr>Challenge: Maximal Extractable Value</vt:lpstr>
      <vt:lpstr>Challenge</vt:lpstr>
      <vt:lpstr>Challenge</vt:lpstr>
      <vt:lpstr>Cost manipulation on Uniswap (Lower bound)</vt:lpstr>
      <vt:lpstr>How do we know? Flashbots Auction</vt:lpstr>
      <vt:lpstr>What can be done about this?</vt:lpstr>
      <vt:lpstr>Possible Solutions to MEV</vt:lpstr>
      <vt:lpstr>Flashbots Protect (Private Pool)</vt:lpstr>
      <vt:lpstr>Our solution</vt:lpstr>
      <vt:lpstr>Credible Decentralized Exchange</vt:lpstr>
      <vt:lpstr>Backdrop: Credible Auctions</vt:lpstr>
      <vt:lpstr>Sealed Bid Second-Price Auctions [Vickrey ‘61]</vt:lpstr>
      <vt:lpstr>Sellers can be a powerful adversary</vt:lpstr>
      <vt:lpstr>A Credible Auction Trilemma</vt:lpstr>
      <vt:lpstr>Can we construct a DeX that is credible?</vt:lpstr>
      <vt:lpstr>What is our Verifiable Sequencing Rule?</vt:lpstr>
      <vt:lpstr>Formal Model</vt:lpstr>
      <vt:lpstr>Verifiable Sequencing Rules</vt:lpstr>
      <vt:lpstr>A stronger security definition</vt:lpstr>
      <vt:lpstr>Impossibility Result</vt:lpstr>
      <vt:lpstr>Impossibility Result</vt:lpstr>
      <vt:lpstr>The Verifiable Sequencing Rule</vt:lpstr>
      <vt:lpstr>Example: Verifiable Sequencing Rule</vt:lpstr>
      <vt:lpstr>Main Theorem</vt:lpstr>
      <vt:lpstr>As per Impossibility, not Fully MEV-Proof</vt:lpstr>
      <vt:lpstr>Conclusion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Commitment Mechanisms are Credible</dc:title>
  <dc:creator>Matheus Venturyne Xavier Ferreira</dc:creator>
  <cp:lastModifiedBy>Matheus Venturyne Xavier Ferreira</cp:lastModifiedBy>
  <cp:revision>833</cp:revision>
  <cp:lastPrinted>2023-06-11T20:56:17Z</cp:lastPrinted>
  <dcterms:created xsi:type="dcterms:W3CDTF">2019-05-20T20:23:41Z</dcterms:created>
  <dcterms:modified xsi:type="dcterms:W3CDTF">2023-10-03T20:21:43Z</dcterms:modified>
</cp:coreProperties>
</file>